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mf" ContentType="image/x-wmf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</p:sldMasterIdLst>
  <p:notesMasterIdLst>
    <p:notesMasterId r:id="rId9"/>
  </p:notesMasterIdLst>
  <p:handoutMasterIdLst>
    <p:handoutMasterId r:id="rId63"/>
  </p:handoutMasterIdLst>
  <p:sldIdLst>
    <p:sldId id="426" r:id="rId8"/>
    <p:sldId id="654" r:id="rId10"/>
    <p:sldId id="593" r:id="rId11"/>
    <p:sldId id="594" r:id="rId12"/>
    <p:sldId id="595" r:id="rId13"/>
    <p:sldId id="764" r:id="rId14"/>
    <p:sldId id="635" r:id="rId15"/>
    <p:sldId id="848" r:id="rId16"/>
    <p:sldId id="849" r:id="rId17"/>
    <p:sldId id="662" r:id="rId18"/>
    <p:sldId id="596" r:id="rId19"/>
    <p:sldId id="639" r:id="rId20"/>
    <p:sldId id="808" r:id="rId21"/>
    <p:sldId id="696" r:id="rId22"/>
    <p:sldId id="697" r:id="rId23"/>
    <p:sldId id="658" r:id="rId24"/>
    <p:sldId id="698" r:id="rId25"/>
    <p:sldId id="702" r:id="rId26"/>
    <p:sldId id="731" r:id="rId27"/>
    <p:sldId id="700" r:id="rId28"/>
    <p:sldId id="701" r:id="rId29"/>
    <p:sldId id="733" r:id="rId30"/>
    <p:sldId id="602" r:id="rId31"/>
    <p:sldId id="765" r:id="rId32"/>
    <p:sldId id="699" r:id="rId33"/>
    <p:sldId id="636" r:id="rId34"/>
    <p:sldId id="894" r:id="rId35"/>
    <p:sldId id="895" r:id="rId36"/>
    <p:sldId id="920" r:id="rId37"/>
    <p:sldId id="638" r:id="rId38"/>
    <p:sldId id="896" r:id="rId39"/>
    <p:sldId id="921" r:id="rId40"/>
    <p:sldId id="946" r:id="rId41"/>
    <p:sldId id="663" r:id="rId42"/>
    <p:sldId id="640" r:id="rId43"/>
    <p:sldId id="664" r:id="rId44"/>
    <p:sldId id="655" r:id="rId45"/>
    <p:sldId id="604" r:id="rId46"/>
    <p:sldId id="727" r:id="rId47"/>
    <p:sldId id="641" r:id="rId48"/>
    <p:sldId id="762" r:id="rId49"/>
    <p:sldId id="729" r:id="rId50"/>
    <p:sldId id="643" r:id="rId51"/>
    <p:sldId id="685" r:id="rId52"/>
    <p:sldId id="659" r:id="rId53"/>
    <p:sldId id="607" r:id="rId54"/>
    <p:sldId id="686" r:id="rId55"/>
    <p:sldId id="644" r:id="rId56"/>
    <p:sldId id="657" r:id="rId57"/>
    <p:sldId id="656" r:id="rId58"/>
    <p:sldId id="624" r:id="rId59"/>
    <p:sldId id="660" r:id="rId60"/>
    <p:sldId id="633" r:id="rId61"/>
    <p:sldId id="661" r:id="rId62"/>
  </p:sldIdLst>
  <p:sldSz cx="9144000" cy="6858000" type="screen4x3"/>
  <p:notesSz cx="6858000" cy="9144000"/>
  <p:custDataLst>
    <p:tags r:id="rId68"/>
  </p:custDataLst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010066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010066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010066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010066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010066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010066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010066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010066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010066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6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4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2130"/>
    <a:srgbClr val="6600CC"/>
    <a:srgbClr val="663300"/>
    <a:srgbClr val="10BC45"/>
    <a:srgbClr val="010066"/>
    <a:srgbClr val="FFFFCC"/>
    <a:srgbClr val="97F692"/>
    <a:srgbClr val="99CC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16325"/>
    <p:restoredTop sz="78563"/>
  </p:normalViewPr>
  <p:slideViewPr>
    <p:cSldViewPr snapToGrid="0" showGuides="1">
      <p:cViewPr>
        <p:scale>
          <a:sx n="75" d="100"/>
          <a:sy n="75" d="100"/>
        </p:scale>
        <p:origin x="-906" y="-204"/>
      </p:cViewPr>
      <p:guideLst>
        <p:guide orient="horz" pos="2176"/>
        <p:guide pos="2880"/>
        <p:guide pos="4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8" Type="http://schemas.openxmlformats.org/officeDocument/2006/relationships/tags" Target="tags/tag5.xml"/><Relationship Id="rId67" Type="http://schemas.openxmlformats.org/officeDocument/2006/relationships/commentAuthors" Target="commentAuthors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handoutMaster" Target="handoutMasters/handoutMaster1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0" Type="http://schemas.openxmlformats.org/officeDocument/2006/relationships/slide" Target="slides/slide52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1.xml"/><Relationship Id="rId58" Type="http://schemas.openxmlformats.org/officeDocument/2006/relationships/slide" Target="slides/slide50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0" Type="http://schemas.openxmlformats.org/officeDocument/2006/relationships/slide" Target="slides/slide32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5235" name="日期占位符 9523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fontAlgn="base"/>
            <a:endParaRPr lang="en-GB" altLang="zh-CN" sz="1200" strike="noStrike" noProof="1" dirty="0"/>
          </a:p>
        </p:txBody>
      </p:sp>
      <p:sp>
        <p:nvSpPr>
          <p:cNvPr id="95237" name="灯片编号占位符 95236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fontAlgn="base"/>
            <a:fld id="{9A0DB2DC-4C9A-4742-B13C-FB6460FD3503}" type="slidenum">
              <a:rPr lang="en-GB" altLang="zh-CN" sz="1200" b="1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zh-CN" sz="1200" b="1" strike="noStrike" noProof="1" dirty="0"/>
          </a:p>
        </p:txBody>
      </p:sp>
      <p:sp>
        <p:nvSpPr>
          <p:cNvPr id="95238" name="页眉占位符 95237"/>
          <p:cNvSpPr>
            <a:spLocks noGrp="1"/>
          </p:cNvSpPr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ctr" eaLnBrk="0" fontAlgn="base" hangingPunct="0"/>
            <a:r>
              <a:rPr lang="en-GB" altLang="zh-CN" sz="1200" b="1" strike="noStrike" noProof="1">
                <a:latin typeface="Arial" panose="020B0604020202020204" pitchFamily="34" charset="0"/>
                <a:ea typeface="+mn-ea"/>
                <a:cs typeface="+mn-cs"/>
              </a:rPr>
              <a:t>Boardworks AS Biology </a:t>
            </a:r>
            <a:endParaRPr lang="en-GB" altLang="zh-CN" sz="1200" b="1" strike="noStrike" noProof="1"/>
          </a:p>
          <a:p>
            <a:pPr lvl="0" algn="ctr" eaLnBrk="0" fontAlgn="base" hangingPunct="0"/>
            <a:r>
              <a:rPr lang="en-GB" altLang="zh-CN" sz="1200" b="1" strike="noStrike" noProof="1">
                <a:latin typeface="Arial" panose="020B0604020202020204" pitchFamily="34" charset="0"/>
                <a:ea typeface="+mn-ea"/>
                <a:cs typeface="+mn-cs"/>
              </a:rPr>
              <a:t>Biological Molecules: Proteins and Lipids</a:t>
            </a:r>
            <a:endParaRPr lang="en-GB" altLang="zh-CN" sz="1200" b="1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7587" name="日期占位符 67586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fontAlgn="base"/>
            <a:endParaRPr lang="en-GB" altLang="zh-CN" sz="1200" strike="noStrike" noProof="1" dirty="0"/>
          </a:p>
        </p:txBody>
      </p:sp>
      <p:sp>
        <p:nvSpPr>
          <p:cNvPr id="8195" name="幻灯片图像占位符 67587"/>
          <p:cNvSpPr>
            <a:spLocks noRo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196" name="文本占位符 67588"/>
          <p:cNvSpPr>
            <a:spLocks noGrp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GB" altLang="zh-CN" dirty="0"/>
              <a:t>Click to edit Master text styles</a:t>
            </a:r>
            <a:endParaRPr lang="en-GB" altLang="zh-CN" dirty="0"/>
          </a:p>
          <a:p>
            <a:pPr lvl="1"/>
            <a:r>
              <a:rPr lang="en-GB" altLang="zh-CN" dirty="0"/>
              <a:t>Second level</a:t>
            </a:r>
            <a:endParaRPr lang="en-GB" altLang="zh-CN" dirty="0"/>
          </a:p>
          <a:p>
            <a:pPr lvl="2"/>
            <a:r>
              <a:rPr lang="en-GB" altLang="zh-CN" dirty="0"/>
              <a:t>Third level</a:t>
            </a:r>
            <a:endParaRPr lang="en-GB" altLang="zh-CN" dirty="0"/>
          </a:p>
          <a:p>
            <a:pPr lvl="3"/>
            <a:r>
              <a:rPr lang="en-GB" altLang="zh-CN" dirty="0"/>
              <a:t>Fourth level</a:t>
            </a:r>
            <a:endParaRPr lang="en-GB" altLang="zh-CN" dirty="0"/>
          </a:p>
          <a:p>
            <a:pPr lvl="4"/>
            <a:r>
              <a:rPr lang="en-GB" altLang="zh-CN" dirty="0"/>
              <a:t>Fifth level</a:t>
            </a:r>
            <a:endParaRPr lang="en-GB" altLang="zh-CN" dirty="0"/>
          </a:p>
        </p:txBody>
      </p:sp>
      <p:sp>
        <p:nvSpPr>
          <p:cNvPr id="67591" name="灯片编号占位符 67590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fontAlgn="base"/>
            <a:fld id="{9A0DB2DC-4C9A-4742-B13C-FB6460FD3503}" type="slidenum">
              <a:rPr lang="en-GB" altLang="zh-CN" sz="1200" b="1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zh-CN" sz="1200" b="1" strike="noStrike" noProof="1" dirty="0"/>
          </a:p>
        </p:txBody>
      </p:sp>
      <p:sp>
        <p:nvSpPr>
          <p:cNvPr id="67594" name="页眉占位符 67593"/>
          <p:cNvSpPr>
            <a:spLocks noGrp="1"/>
          </p:cNvSpPr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ctr" eaLnBrk="0" fontAlgn="base" hangingPunct="0"/>
            <a:r>
              <a:rPr lang="en-GB" altLang="zh-CN" sz="1200" b="1" strike="noStrike" noProof="1">
                <a:latin typeface="Arial" panose="020B0604020202020204" pitchFamily="34" charset="0"/>
                <a:ea typeface="+mn-ea"/>
                <a:cs typeface="+mn-cs"/>
              </a:rPr>
              <a:t>Boardworks AS Biology </a:t>
            </a:r>
            <a:endParaRPr lang="en-GB" altLang="zh-CN" sz="1200" b="1" strike="noStrike" noProof="1"/>
          </a:p>
          <a:p>
            <a:pPr lvl="0" algn="ctr" eaLnBrk="0" fontAlgn="base" hangingPunct="0"/>
            <a:r>
              <a:rPr lang="en-GB" altLang="zh-CN" sz="1200" b="1" strike="noStrike" noProof="1">
                <a:latin typeface="Arial" panose="020B0604020202020204" pitchFamily="34" charset="0"/>
                <a:ea typeface="+mn-ea"/>
                <a:cs typeface="+mn-cs"/>
              </a:rPr>
              <a:t>Biological Molecules: Proteins and Lipids</a:t>
            </a:r>
            <a:endParaRPr lang="en-GB" altLang="zh-CN" sz="1200" b="1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>
                <a:solidFill>
                  <a:schemeClr val="tx1"/>
                </a:solidFill>
                <a:latin typeface="Arial" panose="020B0604020202020204" pitchFamily="34" charset="0"/>
              </a:rPr>
            </a:fld>
            <a:endParaRPr lang="en-GB" altLang="zh-CN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242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>
                <a:solidFill>
                  <a:schemeClr val="tx1"/>
                </a:solidFill>
                <a:latin typeface="Arial" panose="020B0604020202020204" pitchFamily="34" charset="0"/>
              </a:rPr>
              <a:t>Boardworks AS Biology </a:t>
            </a:r>
            <a:endParaRPr lang="en-GB" altLang="zh-CN" sz="1200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ctr" eaLnBrk="0" hangingPunct="0"/>
            <a:r>
              <a:rPr lang="en-GB" altLang="zh-CN" sz="1200" b="1">
                <a:solidFill>
                  <a:schemeClr val="tx1"/>
                </a:solidFill>
                <a:latin typeface="Arial" panose="020B0604020202020204" pitchFamily="34" charset="0"/>
              </a:rPr>
              <a:t>Biological Molecules: Proteins and Lipids</a:t>
            </a:r>
            <a:endParaRPr lang="en-GB" altLang="zh-CN" sz="12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243" name="幻灯片图像占位符 401409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244" name="文本占位符 401410"/>
          <p:cNvSpPr>
            <a:spLocks noGrp="1"/>
          </p:cNvSpPr>
          <p:nvPr>
            <p:ph type="body"/>
          </p:nvPr>
        </p:nvSpPr>
        <p:spPr>
          <a:xfrm>
            <a:off x="914400" y="4343400"/>
            <a:ext cx="5337175" cy="4114800"/>
          </a:xfrm>
        </p:spPr>
        <p:txBody>
          <a:bodyPr anchor="t" anchorCtr="0"/>
          <a:p>
            <a:pPr marL="92075" lvl="0" indent="-92075"/>
            <a:endParaRPr lang="en-GB" altLang="x-none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22530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Biological Molecules: Proteins and Lipids</a:t>
            </a:r>
            <a:endParaRPr lang="en-GB" altLang="zh-CN" sz="1200" b="1"/>
          </a:p>
        </p:txBody>
      </p:sp>
      <p:sp>
        <p:nvSpPr>
          <p:cNvPr id="22531" name="幻灯片图像占位符 185241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22532" name="文本占位符 1852418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400" cy="3944938"/>
          </a:xfrm>
        </p:spPr>
        <p:txBody>
          <a:bodyPr anchor="t" anchorCtr="0"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24578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Biological Molecules: Proteins and Lipids</a:t>
            </a:r>
            <a:endParaRPr lang="en-GB" altLang="zh-CN" sz="1200" b="1"/>
          </a:p>
        </p:txBody>
      </p:sp>
      <p:sp>
        <p:nvSpPr>
          <p:cNvPr id="24579" name="幻灯片图像占位符 1701889"/>
          <p:cNvSpPr>
            <a:spLocks noRot="1" noTextEdit="1"/>
          </p:cNvSpPr>
          <p:nvPr>
            <p:ph type="sldImg"/>
          </p:nvPr>
        </p:nvSpPr>
        <p:spPr/>
      </p:sp>
      <p:sp>
        <p:nvSpPr>
          <p:cNvPr id="24580" name="文本占位符 1701890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26626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Biological Molecules: Proteins and Lipids</a:t>
            </a:r>
            <a:endParaRPr lang="en-GB" altLang="zh-CN" sz="1200" b="1"/>
          </a:p>
        </p:txBody>
      </p:sp>
      <p:sp>
        <p:nvSpPr>
          <p:cNvPr id="26627" name="幻灯片图像占位符 1885185"/>
          <p:cNvSpPr>
            <a:spLocks noRot="1" noTextEdi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幻灯片图像占位符 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28674" name="文本占位符 2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endParaRPr lang="zh-CN" altLang="en-US">
              <a:ea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31746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Biological Molecules: Proteins and Lipids</a:t>
            </a:r>
            <a:endParaRPr lang="en-GB" altLang="zh-CN" sz="1200" b="1"/>
          </a:p>
        </p:txBody>
      </p:sp>
      <p:sp>
        <p:nvSpPr>
          <p:cNvPr id="31747" name="幻灯片图像占位符 1886209"/>
          <p:cNvSpPr>
            <a:spLocks noRot="1" noTextEdi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幻灯片图像占位符 1"/>
          <p:cNvSpPr>
            <a:spLocks noRot="1" noTextEdi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幻灯片图像占位符 1"/>
          <p:cNvSpPr>
            <a:spLocks noRot="1" noTextEdi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>
                <a:solidFill>
                  <a:schemeClr val="tx1"/>
                </a:solidFill>
                <a:latin typeface="Arial" panose="020B0604020202020204" pitchFamily="34" charset="0"/>
              </a:rPr>
            </a:fld>
            <a:endParaRPr lang="en-GB" altLang="zh-CN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2290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>
                <a:solidFill>
                  <a:schemeClr val="tx1"/>
                </a:solidFill>
                <a:latin typeface="Arial" panose="020B0604020202020204" pitchFamily="34" charset="0"/>
              </a:rPr>
              <a:t>Boardworks AS Biology </a:t>
            </a:r>
            <a:endParaRPr lang="en-GB" altLang="zh-CN" sz="1200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ctr" eaLnBrk="0" hangingPunct="0"/>
            <a:r>
              <a:rPr lang="en-GB" altLang="zh-CN" sz="1200" b="1">
                <a:solidFill>
                  <a:schemeClr val="tx1"/>
                </a:solidFill>
                <a:latin typeface="Arial" panose="020B0604020202020204" pitchFamily="34" charset="0"/>
              </a:rPr>
              <a:t>Biological Molecules: Proteins and Lipids</a:t>
            </a:r>
            <a:endParaRPr lang="en-GB" altLang="zh-CN" sz="12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2291" name="幻灯片图像占位符 1835009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2292" name="文本占位符 1835010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r>
              <a:rPr lang="en-GB" altLang="zh-CN" b="1"/>
              <a:t>Teacher notes</a:t>
            </a:r>
            <a:endParaRPr lang="en-GB" altLang="zh-CN" b="1"/>
          </a:p>
          <a:p>
            <a:pPr lvl="0"/>
            <a:r>
              <a:rPr lang="en-GB" altLang="zh-CN"/>
              <a:t>In ‘Slide Show’ mode, click the name of a section to jump straight to that slide.</a:t>
            </a:r>
            <a:endParaRPr lang="en-GB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Rot="1" noTextEdi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40962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Biological Molecules: Proteins and Lipids</a:t>
            </a:r>
            <a:endParaRPr lang="en-GB" altLang="zh-CN" sz="1200" b="1"/>
          </a:p>
        </p:txBody>
      </p:sp>
      <p:sp>
        <p:nvSpPr>
          <p:cNvPr id="40963" name="幻灯片图像占位符 171417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40964" name="文本占位符 1714178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400" cy="3944938"/>
          </a:xfrm>
        </p:spPr>
        <p:txBody>
          <a:bodyPr anchor="t" anchorCtr="0"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45058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Biological Molecules: Proteins and Lipids</a:t>
            </a:r>
            <a:endParaRPr lang="en-GB" altLang="zh-CN" sz="1200" b="1"/>
          </a:p>
        </p:txBody>
      </p:sp>
      <p:sp>
        <p:nvSpPr>
          <p:cNvPr id="45059" name="幻灯片图像占位符 1799169"/>
          <p:cNvSpPr>
            <a:spLocks noRot="1" noTextEdi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14338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Biological Molecules: Proteins and Lipids</a:t>
            </a:r>
            <a:endParaRPr lang="en-GB" altLang="zh-CN" sz="1200" b="1"/>
          </a:p>
        </p:txBody>
      </p:sp>
      <p:sp>
        <p:nvSpPr>
          <p:cNvPr id="14339" name="幻灯片图像占位符 1695745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4340" name="文本占位符 1695746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r>
              <a:rPr lang="en-GB" altLang="zh-CN" b="1"/>
              <a:t>Photo credit:</a:t>
            </a:r>
            <a:r>
              <a:rPr lang="en-GB" altLang="zh-CN"/>
              <a:t> </a:t>
            </a:r>
            <a:r>
              <a:rPr lang="en-GB" altLang="zh-CN" dirty="0" err="1"/>
              <a:t>Koos</a:t>
            </a:r>
            <a:r>
              <a:rPr lang="en-GB" altLang="zh-CN"/>
              <a:t> </a:t>
            </a:r>
            <a:r>
              <a:rPr lang="en-GB" altLang="zh-CN" dirty="0" err="1"/>
              <a:t>Schwaneberg</a:t>
            </a:r>
            <a:endParaRPr lang="en-GB" altLang="zh-CN" dirty="0" err="1"/>
          </a:p>
          <a:p>
            <a:pPr lvl="0"/>
            <a:endParaRPr lang="en-GB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47106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Biological Molecules: Proteins and Lipids</a:t>
            </a:r>
            <a:endParaRPr lang="en-GB" altLang="zh-CN" sz="1200" b="1"/>
          </a:p>
        </p:txBody>
      </p:sp>
      <p:sp>
        <p:nvSpPr>
          <p:cNvPr id="47107" name="幻灯片图像占位符 1800193"/>
          <p:cNvSpPr>
            <a:spLocks noRot="1" noTextEdi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49154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Biological Molecules: Proteins and Lipids</a:t>
            </a:r>
            <a:endParaRPr lang="en-GB" altLang="zh-CN" sz="1200" b="1"/>
          </a:p>
        </p:txBody>
      </p:sp>
      <p:sp>
        <p:nvSpPr>
          <p:cNvPr id="49155" name="幻灯片图像占位符 1854465"/>
          <p:cNvSpPr>
            <a:spLocks noRot="1" noTextEdit="1"/>
          </p:cNvSpPr>
          <p:nvPr>
            <p:ph type="sldImg"/>
          </p:nvPr>
        </p:nvSpPr>
        <p:spPr/>
      </p:sp>
      <p:sp>
        <p:nvSpPr>
          <p:cNvPr id="49156" name="文本占位符 1854466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r>
              <a:rPr lang="en-GB" altLang="zh-CN" b="1"/>
              <a:t>Teacher notes</a:t>
            </a:r>
            <a:endParaRPr lang="en-GB" altLang="zh-CN" b="1"/>
          </a:p>
          <a:p>
            <a:pPr lvl="0"/>
            <a:r>
              <a:rPr lang="en-GB" altLang="zh-CN"/>
              <a:t>The black lines in the left-hand illustration represent the various types of bond maintaining the secondary and tertiary structures of the protein. </a:t>
            </a:r>
            <a:r>
              <a:rPr lang="en-GB" altLang="zh-CN" dirty="0"/>
              <a:t>These</a:t>
            </a:r>
            <a:r>
              <a:rPr lang="en-GB" altLang="zh-CN"/>
              <a:t> are absent from the right-hand illustration, indicating that they have been broken during the denaturation process.</a:t>
            </a:r>
            <a:endParaRPr lang="en-GB" altLang="zh-CN"/>
          </a:p>
          <a:p>
            <a:pPr lvl="0"/>
            <a:endParaRPr lang="en-GB" altLang="zh-CN"/>
          </a:p>
          <a:p>
            <a:pPr lvl="0"/>
            <a:r>
              <a:rPr lang="en-GB" altLang="zh-CN"/>
              <a:t>See the ‘</a:t>
            </a:r>
            <a:r>
              <a:rPr lang="en-GB" altLang="zh-CN" b="1"/>
              <a:t>Enzymes</a:t>
            </a:r>
            <a:r>
              <a:rPr lang="en-GB" altLang="zh-CN"/>
              <a:t>’ presentation for more information about denaturing enzymes.</a:t>
            </a:r>
            <a:endParaRPr lang="en-GB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51202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Biological Molecules: Proteins and Lipids</a:t>
            </a:r>
            <a:endParaRPr lang="en-GB" altLang="zh-CN" sz="1200" b="1"/>
          </a:p>
        </p:txBody>
      </p:sp>
      <p:sp>
        <p:nvSpPr>
          <p:cNvPr id="51203" name="幻灯片图像占位符 1887233"/>
          <p:cNvSpPr>
            <a:spLocks noRot="1" noTextEdit="1"/>
          </p:cNvSpPr>
          <p:nvPr>
            <p:ph type="sldImg"/>
          </p:nvPr>
        </p:nvSpPr>
        <p:spPr/>
      </p:sp>
      <p:sp>
        <p:nvSpPr>
          <p:cNvPr id="51204" name="文本占位符 1887234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49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53250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Biological Molecules: Proteins and Lipids</a:t>
            </a:r>
            <a:endParaRPr lang="en-GB" altLang="zh-CN" sz="1200" b="1"/>
          </a:p>
        </p:txBody>
      </p:sp>
      <p:sp>
        <p:nvSpPr>
          <p:cNvPr id="53251" name="幻灯片图像占位符 188825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53252" name="文本占位符 1888258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>
                <a:solidFill>
                  <a:schemeClr val="tx1"/>
                </a:solidFill>
                <a:latin typeface="Arial" panose="020B0604020202020204" pitchFamily="34" charset="0"/>
              </a:rPr>
            </a:fld>
            <a:endParaRPr lang="en-GB" altLang="zh-CN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5298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>
                <a:solidFill>
                  <a:schemeClr val="tx1"/>
                </a:solidFill>
                <a:latin typeface="Arial" panose="020B0604020202020204" pitchFamily="34" charset="0"/>
              </a:rPr>
              <a:t>Boardworks AS Biology </a:t>
            </a:r>
            <a:endParaRPr lang="en-GB" altLang="zh-CN" sz="1200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ctr" eaLnBrk="0" hangingPunct="0"/>
            <a:r>
              <a:rPr lang="en-GB" altLang="zh-CN" sz="1200" b="1">
                <a:solidFill>
                  <a:schemeClr val="tx1"/>
                </a:solidFill>
                <a:latin typeface="Arial" panose="020B0604020202020204" pitchFamily="34" charset="0"/>
              </a:rPr>
              <a:t>Biological Molecules: Proteins and Lipids</a:t>
            </a:r>
            <a:endParaRPr lang="en-GB" altLang="zh-CN" sz="12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5299" name="幻灯片图像占位符 183705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55300" name="文本占位符 1837058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r>
              <a:rPr lang="en-GB" altLang="zh-CN" b="1"/>
              <a:t>Teacher notes</a:t>
            </a:r>
            <a:endParaRPr lang="en-GB" altLang="zh-CN" b="1"/>
          </a:p>
          <a:p>
            <a:pPr lvl="0"/>
            <a:r>
              <a:rPr lang="en-GB" altLang="zh-CN"/>
              <a:t>In ‘Slide Show’ mode, click the name of a section to jump straight to that slide.</a:t>
            </a:r>
            <a:endParaRPr lang="en-GB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57346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Biological Molecules: Proteins and Lipids</a:t>
            </a:r>
            <a:endParaRPr lang="en-GB" altLang="zh-CN" sz="1200" b="1"/>
          </a:p>
        </p:txBody>
      </p:sp>
      <p:sp>
        <p:nvSpPr>
          <p:cNvPr id="57347" name="幻灯片图像占位符 1718273"/>
          <p:cNvSpPr>
            <a:spLocks noRot="1" noTextEdi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16386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Biological Molecules: Proteins and Lipids</a:t>
            </a:r>
            <a:endParaRPr lang="en-GB" altLang="zh-CN" sz="1200" b="1"/>
          </a:p>
        </p:txBody>
      </p:sp>
      <p:sp>
        <p:nvSpPr>
          <p:cNvPr id="16387" name="幻灯片图像占位符 1697793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6388" name="文本占位符 1697794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r>
              <a:rPr lang="en-GB" altLang="zh-CN" b="1"/>
              <a:t>Teacher notes</a:t>
            </a:r>
            <a:endParaRPr lang="en-GB" altLang="zh-CN" b="1"/>
          </a:p>
          <a:p>
            <a:pPr lvl="0"/>
            <a:r>
              <a:rPr lang="en-GB" altLang="zh-CN"/>
              <a:t>Students should be made aware that sometimes the R group and H atom from the alpha carbon are sometimes inverted in diagrams (i.e. R at the top and H at the bottom).</a:t>
            </a:r>
            <a:endParaRPr lang="en-GB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3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59394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Biological Molecules: Proteins and Lipids</a:t>
            </a:r>
            <a:endParaRPr lang="en-GB" altLang="zh-CN" sz="1200" b="1"/>
          </a:p>
        </p:txBody>
      </p:sp>
      <p:sp>
        <p:nvSpPr>
          <p:cNvPr id="59395" name="幻灯片图像占位符 1889281"/>
          <p:cNvSpPr>
            <a:spLocks noRot="1" noTextEdi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en-US" altLang="zh-CN"/>
              <a:t>A triglyceride is non-polar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higher energy value than carbohydrates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higher H proportion than </a:t>
            </a:r>
            <a:r>
              <a:rPr lang="en-US" altLang="zh-CN">
                <a:ea typeface="宋体" panose="02010600030101010101" pitchFamily="2" charset="-122"/>
              </a:rPr>
              <a:t>carbohydrates</a:t>
            </a:r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9297210-1BE7-459E-B3FB-B7FBCB2D1D86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1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61442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Biological Molecules: Proteins and Lipids</a:t>
            </a:r>
            <a:endParaRPr lang="en-GB" altLang="zh-CN" sz="1200" b="1"/>
          </a:p>
        </p:txBody>
      </p:sp>
      <p:sp>
        <p:nvSpPr>
          <p:cNvPr id="61443" name="幻灯片图像占位符 1805313"/>
          <p:cNvSpPr>
            <a:spLocks noRot="1" noTextEdit="1"/>
          </p:cNvSpPr>
          <p:nvPr>
            <p:ph type="sldImg"/>
          </p:nvPr>
        </p:nvSpPr>
        <p:spPr/>
      </p:sp>
      <p:sp>
        <p:nvSpPr>
          <p:cNvPr id="61444" name="文本占位符 1805314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>
              <a:spcBef>
                <a:spcPct val="0"/>
              </a:spcBef>
            </a:pPr>
            <a:endParaRPr lang="en-GB" altLang="x-none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3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64514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Biological Molecules: Proteins and Lipids</a:t>
            </a:r>
            <a:endParaRPr lang="en-GB" altLang="zh-CN" sz="1200" b="1"/>
          </a:p>
        </p:txBody>
      </p:sp>
      <p:sp>
        <p:nvSpPr>
          <p:cNvPr id="64515" name="幻灯片图像占位符 1846273"/>
          <p:cNvSpPr>
            <a:spLocks noRot="1" noTextEdi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1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66562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Biological Molecules: Proteins and Lipids</a:t>
            </a:r>
            <a:endParaRPr lang="en-GB" altLang="zh-CN" sz="1200" b="1"/>
          </a:p>
        </p:txBody>
      </p:sp>
      <p:sp>
        <p:nvSpPr>
          <p:cNvPr id="66563" name="幻灯片图像占位符 172441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66564" name="文本占位符 1724418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r>
              <a:rPr lang="en-GB" altLang="zh-CN" b="1"/>
              <a:t>Teacher notes</a:t>
            </a:r>
            <a:endParaRPr lang="en-GB" altLang="zh-CN" b="1"/>
          </a:p>
          <a:p>
            <a:pPr lvl="0"/>
            <a:r>
              <a:rPr lang="en-GB" altLang="zh-CN"/>
              <a:t>See the ‘</a:t>
            </a:r>
            <a:r>
              <a:rPr lang="en-GB" altLang="zh-CN" b="1"/>
              <a:t>Cell Membranes</a:t>
            </a:r>
            <a:r>
              <a:rPr lang="en-GB" altLang="zh-CN"/>
              <a:t>’ presentation for more information about the properties and biological roles of phospholipids.</a:t>
            </a:r>
            <a:endParaRPr lang="en-GB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3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69634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Biological Molecules: Proteins and Lipids</a:t>
            </a:r>
            <a:endParaRPr lang="en-GB" altLang="zh-CN" sz="1200" b="1"/>
          </a:p>
        </p:txBody>
      </p:sp>
      <p:sp>
        <p:nvSpPr>
          <p:cNvPr id="69635" name="幻灯片图像占位符 1890305"/>
          <p:cNvSpPr>
            <a:spLocks noRot="1" noTextEdi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1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71682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Biological Molecules: Proteins and Lipids</a:t>
            </a:r>
            <a:endParaRPr lang="en-GB" altLang="zh-CN" sz="1200" b="1"/>
          </a:p>
        </p:txBody>
      </p:sp>
      <p:sp>
        <p:nvSpPr>
          <p:cNvPr id="71683" name="幻灯片图像占位符 184217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71684" name="文本占位符 1842178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400" cy="3944938"/>
          </a:xfrm>
        </p:spPr>
        <p:txBody>
          <a:bodyPr anchor="t" anchorCtr="0"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18434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Biological Molecules: Proteins and Lipids</a:t>
            </a:r>
            <a:endParaRPr lang="en-GB" altLang="zh-CN" sz="1200" b="1"/>
          </a:p>
        </p:txBody>
      </p:sp>
      <p:sp>
        <p:nvSpPr>
          <p:cNvPr id="18435" name="幻灯片图像占位符 169984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8436" name="文本占位符 1699842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29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>
                <a:solidFill>
                  <a:schemeClr val="tx1"/>
                </a:solidFill>
                <a:latin typeface="Arial" panose="020B0604020202020204" pitchFamily="34" charset="0"/>
              </a:rPr>
            </a:fld>
            <a:endParaRPr lang="en-GB" altLang="zh-CN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3730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>
                <a:solidFill>
                  <a:schemeClr val="tx1"/>
                </a:solidFill>
                <a:latin typeface="Arial" panose="020B0604020202020204" pitchFamily="34" charset="0"/>
              </a:rPr>
              <a:t>Boardworks AS Biology </a:t>
            </a:r>
            <a:endParaRPr lang="en-GB" altLang="zh-CN" sz="1200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ctr" eaLnBrk="0" hangingPunct="0"/>
            <a:r>
              <a:rPr lang="en-GB" altLang="zh-CN" sz="1200" b="1">
                <a:solidFill>
                  <a:schemeClr val="tx1"/>
                </a:solidFill>
                <a:latin typeface="Arial" panose="020B0604020202020204" pitchFamily="34" charset="0"/>
              </a:rPr>
              <a:t>Biological Molecules: Proteins and Lipids</a:t>
            </a:r>
            <a:endParaRPr lang="en-GB" altLang="zh-CN" sz="12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3731" name="幻灯片图像占位符 1839105"/>
          <p:cNvSpPr>
            <a:spLocks noRot="1" noTextEdit="1"/>
          </p:cNvSpPr>
          <p:nvPr>
            <p:ph type="sldImg"/>
          </p:nvPr>
        </p:nvSpPr>
        <p:spPr/>
      </p:sp>
      <p:sp>
        <p:nvSpPr>
          <p:cNvPr id="73732" name="文本占位符 1839106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r>
              <a:rPr lang="en-GB" altLang="zh-CN" b="1"/>
              <a:t>Teacher notes</a:t>
            </a:r>
            <a:endParaRPr lang="en-GB" altLang="zh-CN" b="1"/>
          </a:p>
          <a:p>
            <a:pPr lvl="0"/>
            <a:r>
              <a:rPr lang="en-GB" altLang="zh-CN"/>
              <a:t>In ‘Slide Show’ mode, click the name of a section to jump straight to that slide.</a:t>
            </a:r>
            <a:endParaRPr lang="en-GB" altLang="zh-CN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7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75778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Biological Molecules: Proteins and Lipids</a:t>
            </a:r>
            <a:endParaRPr lang="en-GB" altLang="zh-CN" sz="1200" b="1"/>
          </a:p>
        </p:txBody>
      </p:sp>
      <p:sp>
        <p:nvSpPr>
          <p:cNvPr id="75779" name="幻灯片图像占位符 1891329"/>
          <p:cNvSpPr>
            <a:spLocks noRot="1" noTextEdit="1"/>
          </p:cNvSpPr>
          <p:nvPr>
            <p:ph type="sldImg"/>
          </p:nvPr>
        </p:nvSpPr>
        <p:spPr/>
      </p:sp>
      <p:sp>
        <p:nvSpPr>
          <p:cNvPr id="75780" name="文本占位符 1891330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5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77826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Biological Molecules: Proteins and Lipids</a:t>
            </a:r>
            <a:endParaRPr lang="en-GB" altLang="zh-CN" sz="1200" b="1"/>
          </a:p>
        </p:txBody>
      </p:sp>
      <p:sp>
        <p:nvSpPr>
          <p:cNvPr id="77827" name="幻灯片图像占位符 1848408"/>
          <p:cNvSpPr>
            <a:spLocks noRot="1" noTextEdit="1"/>
          </p:cNvSpPr>
          <p:nvPr>
            <p:ph type="sldImg"/>
          </p:nvPr>
        </p:nvSpPr>
        <p:spPr/>
      </p:sp>
      <p:sp>
        <p:nvSpPr>
          <p:cNvPr id="77828" name="文本占位符 1848409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3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79874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Biological Molecules: Proteins and Lipids</a:t>
            </a:r>
            <a:endParaRPr lang="en-GB" altLang="zh-CN" sz="1200" b="1"/>
          </a:p>
        </p:txBody>
      </p:sp>
      <p:sp>
        <p:nvSpPr>
          <p:cNvPr id="79875" name="幻灯片图像占位符 1844225"/>
          <p:cNvSpPr>
            <a:spLocks noRot="1" noTextEdit="1"/>
          </p:cNvSpPr>
          <p:nvPr>
            <p:ph type="sldImg"/>
          </p:nvPr>
        </p:nvSpPr>
        <p:spPr/>
      </p:sp>
      <p:sp>
        <p:nvSpPr>
          <p:cNvPr id="79876" name="文本占位符 1844226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r>
              <a:rPr lang="en-GB" altLang="zh-CN" b="1"/>
              <a:t>Teacher notes</a:t>
            </a:r>
            <a:endParaRPr lang="en-GB" altLang="zh-CN" b="1"/>
          </a:p>
          <a:p>
            <a:pPr lvl="0"/>
            <a:r>
              <a:rPr lang="en-GB" altLang="zh-CN"/>
              <a:t>This activity assumes that students are familiar with the biochemical tests for reducing sugars and starch. See the ‘</a:t>
            </a:r>
            <a:r>
              <a:rPr lang="en-GB" altLang="zh-CN" b="1"/>
              <a:t>Biological Molecules 1: Water and Carbohydrates</a:t>
            </a:r>
            <a:r>
              <a:rPr lang="en-GB" altLang="zh-CN"/>
              <a:t>’ presentation for more information about these.</a:t>
            </a:r>
            <a:endParaRPr lang="en-GB" altLang="zh-CN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1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>
                <a:solidFill>
                  <a:schemeClr val="tx1"/>
                </a:solidFill>
                <a:latin typeface="Arial" panose="020B0604020202020204" pitchFamily="34" charset="0"/>
              </a:rPr>
            </a:fld>
            <a:endParaRPr lang="en-GB" altLang="zh-CN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1922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>
                <a:solidFill>
                  <a:schemeClr val="tx1"/>
                </a:solidFill>
                <a:latin typeface="Arial" panose="020B0604020202020204" pitchFamily="34" charset="0"/>
              </a:rPr>
              <a:t>Boardworks AS Biology </a:t>
            </a:r>
            <a:endParaRPr lang="en-GB" altLang="zh-CN" sz="1200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ctr" eaLnBrk="0" hangingPunct="0"/>
            <a:r>
              <a:rPr lang="en-GB" altLang="zh-CN" sz="1200" b="1">
                <a:solidFill>
                  <a:schemeClr val="tx1"/>
                </a:solidFill>
                <a:latin typeface="Arial" panose="020B0604020202020204" pitchFamily="34" charset="0"/>
              </a:rPr>
              <a:t>Biological Molecules: Proteins and Lipids</a:t>
            </a:r>
            <a:endParaRPr lang="en-GB" altLang="zh-CN" sz="12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1923" name="幻灯片图像占位符 1850464"/>
          <p:cNvSpPr>
            <a:spLocks noRot="1" noTextEdit="1"/>
          </p:cNvSpPr>
          <p:nvPr>
            <p:ph type="sldImg"/>
          </p:nvPr>
        </p:nvSpPr>
        <p:spPr/>
      </p:sp>
      <p:sp>
        <p:nvSpPr>
          <p:cNvPr id="81924" name="文本占位符 1850465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20482" name="页眉占位符 2"/>
          <p:cNvSpPr/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Biological Molecules: Proteins and Lipids</a:t>
            </a:r>
            <a:endParaRPr lang="en-GB" altLang="zh-CN" sz="1200" b="1"/>
          </a:p>
        </p:txBody>
      </p:sp>
      <p:sp>
        <p:nvSpPr>
          <p:cNvPr id="20483" name="幻灯片图像占位符 179200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20484" name="文本占位符 1792002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r>
              <a:rPr lang="en-GB" altLang="zh-CN" b="1"/>
              <a:t>Teacher notes</a:t>
            </a:r>
            <a:endParaRPr lang="en-GB" altLang="zh-CN" b="1"/>
          </a:p>
          <a:p>
            <a:pPr lvl="0"/>
            <a:r>
              <a:rPr lang="en-GB" altLang="zh-CN"/>
              <a:t>Condensation reaction and hydrolysis reaction of dipeptides is just the same as for disaccharides, but a peptide bond is formed rather than a glycosidic bond.</a:t>
            </a:r>
            <a:endParaRPr lang="en-GB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en-US" altLang="zh-CN"/>
              <a:t>a</a:t>
            </a:r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en-US" altLang="zh-CN"/>
              <a:t>d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146" name="图片 667683" descr="title_slide_biomolecules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0825" cy="685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文本框 667666"/>
          <p:cNvSpPr txBox="1"/>
          <p:nvPr userDrawn="1"/>
        </p:nvSpPr>
        <p:spPr>
          <a:xfrm>
            <a:off x="896938" y="6654800"/>
            <a:ext cx="655637" cy="244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ctr">
              <a:spcBef>
                <a:spcPct val="50000"/>
              </a:spcBef>
            </a:pPr>
            <a:fld id="{9A0DB2DC-4C9A-4742-B13C-FB6460FD3503}" type="slidenum">
              <a:rPr lang="en-GB" altLang="zh-CN" sz="1000" dirty="0">
                <a:solidFill>
                  <a:srgbClr val="5B0091"/>
                </a:solidFill>
                <a:latin typeface="Arial" panose="020B0604020202020204" pitchFamily="34" charset="0"/>
              </a:rPr>
            </a:fld>
            <a:r>
              <a:rPr lang="en-GB" altLang="zh-CN" sz="1000">
                <a:solidFill>
                  <a:srgbClr val="5B0091"/>
                </a:solidFill>
                <a:latin typeface="Arial" panose="020B0604020202020204" pitchFamily="34" charset="0"/>
              </a:rPr>
              <a:t> of 29</a:t>
            </a:r>
            <a:endParaRPr lang="en-GB" altLang="zh-CN" sz="1000">
              <a:solidFill>
                <a:srgbClr val="5B009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148" name="文本框 667667"/>
          <p:cNvSpPr txBox="1"/>
          <p:nvPr userDrawn="1"/>
        </p:nvSpPr>
        <p:spPr>
          <a:xfrm>
            <a:off x="6445250" y="6654800"/>
            <a:ext cx="2133600" cy="244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r" eaLnBrk="0" hangingPunct="0"/>
            <a:r>
              <a:rPr lang="en-GB" altLang="zh-CN" sz="1000">
                <a:solidFill>
                  <a:srgbClr val="5B0091"/>
                </a:solidFill>
                <a:latin typeface="Arial" panose="020B0604020202020204" pitchFamily="34" charset="0"/>
              </a:rPr>
              <a:t>© Boardworks Ltd 2008</a:t>
            </a:r>
            <a:endParaRPr lang="en-GB" altLang="zh-CN" sz="1000">
              <a:solidFill>
                <a:srgbClr val="5B009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6149" name="图片 667668" descr="forward_arrow_colour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42075" y="53975"/>
            <a:ext cx="2073275" cy="612298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2250" y="53975"/>
            <a:ext cx="6099635" cy="612298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42075" y="53975"/>
            <a:ext cx="2073275" cy="612298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2250" y="53975"/>
            <a:ext cx="6099635" cy="612298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78A0B36D-109D-4378-89E7-808BDCBFB4DC}" type="datetime1">
              <a:rPr lang="en-US" smtClean="0"/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r>
              <a:rPr lang="en-GB"/>
              <a:t>By Sodini Ariyarathna</a:t>
            </a:r>
            <a:endParaRPr lang="en-GB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5F9DF0FB-539E-46A0-A257-888AACCAE310}" type="slidenum">
              <a:rPr lang="en-GB" smtClean="0"/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412798A6-E36E-4E19-9304-4EF6CB74FD9A}" type="datetime1">
              <a:rPr lang="en-US" smtClean="0"/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5F9DF0FB-539E-46A0-A257-888AACCAE310}" type="slidenum">
              <a:rPr lang="en-GB" smtClean="0"/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lang="en-GB"/>
              <a:t>By Sodini Ariyarathna</a:t>
            </a:r>
            <a:endParaRPr lang="en-GB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027D0A94-7632-4308-B928-3834E95E6407}" type="datetime1">
              <a:rPr lang="en-US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r>
              <a:rPr lang="en-GB"/>
              <a:t>By Sodini Ariyarathna</a:t>
            </a:r>
            <a:endParaRPr lang="en-GB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5F9DF0FB-539E-46A0-A257-888AACCAE310}" type="slidenum">
              <a:rPr lang="en-GB" smtClean="0"/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998BC-BB38-4837-8821-7971C03CB0A8}" type="datetime1">
              <a:rPr lang="en-US" smtClean="0"/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Sodini Ariyarathna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F0FB-539E-46A0-A257-888AACCAE310}" type="slidenum">
              <a:rPr lang="en-GB" smtClean="0"/>
            </a:fld>
            <a:endParaRPr lang="en-GB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910D4-088A-46C6-AD20-659743175906}" type="datetime1">
              <a:rPr lang="en-US" smtClean="0"/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Sodini Ariyarathna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F0FB-539E-46A0-A257-888AACCAE310}" type="slidenum">
              <a:rPr lang="en-GB" smtClean="0"/>
            </a:fld>
            <a:endParaRPr lang="en-GB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0DF8F69-C6B1-4B29-BA93-CC3145F99A08}" type="datetime1">
              <a:rPr lang="en-US" smtClean="0"/>
            </a:fld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5F9DF0FB-539E-46A0-A257-888AACCAE310}" type="slidenum">
              <a:rPr lang="en-GB" smtClean="0"/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GB"/>
              <a:t>By Sodini Ariyarathna</a:t>
            </a:r>
            <a:endParaRPr lang="en-GB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B1E2-80BA-4D74-B2BB-0DB37734FEC6}" type="datetime1">
              <a:rPr lang="en-US" smtClean="0"/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Sodini Ariyarathna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F0FB-539E-46A0-A257-888AACCAE310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DBF53BC0-1119-4722-96EE-D0B57B18050B}" type="datetime1">
              <a:rPr lang="en-US" smtClean="0"/>
            </a:fld>
            <a:endParaRPr lang="en-GB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5F9DF0FB-539E-46A0-A257-888AACCAE310}" type="slidenum">
              <a:rPr lang="en-GB" smtClean="0"/>
            </a:fld>
            <a:endParaRPr lang="en-GB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lang="en-GB"/>
              <a:t>By Sodini Ariyarathna</a:t>
            </a:r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22A8D8D-77A3-468E-8D6C-68D98875933A}" type="datetime1">
              <a:rPr lang="en-US" smtClean="0"/>
            </a:fld>
            <a:endParaRPr lang="en-GB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5F9DF0FB-539E-46A0-A257-888AACCAE310}" type="slidenum">
              <a:rPr lang="en-GB" smtClean="0"/>
            </a:fld>
            <a:endParaRPr lang="en-GB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GB"/>
              <a:t>By Sodini Ariyarathna</a:t>
            </a:r>
            <a:endParaRPr lang="en-GB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8EC27-FBA2-43A7-BBBC-C220E2AFC00C}" type="datetime1">
              <a:rPr lang="en-US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Sodini Ariyarathna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F0FB-539E-46A0-A257-888AACCAE310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C38B2-97BB-41F0-A68C-6B964D77D5F1}" type="datetime1">
              <a:rPr lang="en-US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Sodini Ariyarathna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F0FB-539E-46A0-A257-888AACCAE310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5.png"/><Relationship Id="rId13" Type="http://schemas.openxmlformats.org/officeDocument/2006/relationships/image" Target="../media/image4.png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" Target="../slides/slide50.xml"/><Relationship Id="rId15" Type="http://schemas.openxmlformats.org/officeDocument/2006/relationships/slide" Target="../slides/slide37.xml"/><Relationship Id="rId14" Type="http://schemas.openxmlformats.org/officeDocument/2006/relationships/image" Target="../media/image4.png"/><Relationship Id="rId13" Type="http://schemas.openxmlformats.org/officeDocument/2006/relationships/image" Target="../media/image2.png"/><Relationship Id="rId12" Type="http://schemas.openxmlformats.org/officeDocument/2006/relationships/image" Target="../media/image6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7" Type="http://schemas.openxmlformats.org/officeDocument/2006/relationships/theme" Target="../theme/theme3.xml"/><Relationship Id="rId16" Type="http://schemas.openxmlformats.org/officeDocument/2006/relationships/slide" Target="../slides/slide2.xml"/><Relationship Id="rId15" Type="http://schemas.openxmlformats.org/officeDocument/2006/relationships/slide" Target="../slides/slide50.xml"/><Relationship Id="rId14" Type="http://schemas.openxmlformats.org/officeDocument/2006/relationships/image" Target="../media/image4.png"/><Relationship Id="rId13" Type="http://schemas.openxmlformats.org/officeDocument/2006/relationships/image" Target="../media/image2.png"/><Relationship Id="rId12" Type="http://schemas.openxmlformats.org/officeDocument/2006/relationships/image" Target="../media/image7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7" Type="http://schemas.openxmlformats.org/officeDocument/2006/relationships/theme" Target="../theme/theme4.xml"/><Relationship Id="rId16" Type="http://schemas.openxmlformats.org/officeDocument/2006/relationships/slide" Target="../slides/slide2.xml"/><Relationship Id="rId15" Type="http://schemas.openxmlformats.org/officeDocument/2006/relationships/slide" Target="../slides/slide37.xml"/><Relationship Id="rId14" Type="http://schemas.openxmlformats.org/officeDocument/2006/relationships/image" Target="../media/image4.png"/><Relationship Id="rId13" Type="http://schemas.openxmlformats.org/officeDocument/2006/relationships/image" Target="../media/image2.png"/><Relationship Id="rId12" Type="http://schemas.openxmlformats.org/officeDocument/2006/relationships/image" Target="../media/image8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6" Type="http://schemas.openxmlformats.org/officeDocument/2006/relationships/theme" Target="../theme/theme5.xml"/><Relationship Id="rId15" Type="http://schemas.openxmlformats.org/officeDocument/2006/relationships/slide" Target="../slides/slide50.xml"/><Relationship Id="rId14" Type="http://schemas.openxmlformats.org/officeDocument/2006/relationships/slide" Target="../slides/slide49.xml"/><Relationship Id="rId13" Type="http://schemas.openxmlformats.org/officeDocument/2006/relationships/image" Target="../media/image4.png"/><Relationship Id="rId12" Type="http://schemas.openxmlformats.org/officeDocument/2006/relationships/image" Target="../media/image9.pn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图片 1084" descr="slide bground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9140825" cy="685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文本框 1071"/>
          <p:cNvSpPr txBox="1"/>
          <p:nvPr userDrawn="1"/>
        </p:nvSpPr>
        <p:spPr>
          <a:xfrm>
            <a:off x="896938" y="6654800"/>
            <a:ext cx="655637" cy="244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ctr">
              <a:spcBef>
                <a:spcPct val="50000"/>
              </a:spcBef>
            </a:pPr>
            <a:fld id="{9A0DB2DC-4C9A-4742-B13C-FB6460FD3503}" type="slidenum">
              <a:rPr lang="en-GB" altLang="zh-CN" sz="1000" dirty="0">
                <a:solidFill>
                  <a:srgbClr val="5B0091"/>
                </a:solidFill>
                <a:latin typeface="Arial" panose="020B0604020202020204" pitchFamily="34" charset="0"/>
              </a:rPr>
            </a:fld>
            <a:r>
              <a:rPr lang="en-GB" altLang="zh-CN" sz="1000">
                <a:solidFill>
                  <a:srgbClr val="5B0091"/>
                </a:solidFill>
                <a:latin typeface="Arial" panose="020B0604020202020204" pitchFamily="34" charset="0"/>
              </a:rPr>
              <a:t> of 29</a:t>
            </a:r>
            <a:endParaRPr lang="en-GB" altLang="zh-CN" sz="1000">
              <a:solidFill>
                <a:srgbClr val="5B009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28" name="文本框 1072"/>
          <p:cNvSpPr txBox="1"/>
          <p:nvPr userDrawn="1"/>
        </p:nvSpPr>
        <p:spPr>
          <a:xfrm>
            <a:off x="6445250" y="6654800"/>
            <a:ext cx="2133600" cy="244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r" eaLnBrk="0" hangingPunct="0"/>
            <a:r>
              <a:rPr lang="en-GB" altLang="zh-CN" sz="1000">
                <a:solidFill>
                  <a:srgbClr val="5B0091"/>
                </a:solidFill>
                <a:latin typeface="Arial" panose="020B0604020202020204" pitchFamily="34" charset="0"/>
              </a:rPr>
              <a:t>© Boardworks Ltd 2008</a:t>
            </a:r>
            <a:endParaRPr lang="en-GB" altLang="zh-CN" sz="1000">
              <a:solidFill>
                <a:srgbClr val="5B009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029" name="图片 1073" descr="back_arrow_trans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7950" y="6167438"/>
            <a:ext cx="630238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0" name="标题 1076"/>
          <p:cNvSpPr>
            <a:spLocks noGrp="1"/>
          </p:cNvSpPr>
          <p:nvPr>
            <p:ph type="title"/>
          </p:nvPr>
        </p:nvSpPr>
        <p:spPr>
          <a:xfrm>
            <a:off x="222250" y="53975"/>
            <a:ext cx="7240588" cy="5492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GB" altLang="zh-CN" dirty="0"/>
              <a:t>Click to edit Master title style</a:t>
            </a:r>
            <a:endParaRPr lang="en-GB" altLang="zh-CN" dirty="0"/>
          </a:p>
        </p:txBody>
      </p:sp>
      <p:pic>
        <p:nvPicPr>
          <p:cNvPr id="1031" name="图片 1083" descr="forward_arrow_grey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10BC45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050" name="图片 1861643" descr="contents_slide_biomolecules2a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9140825" cy="685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文本框 1861633"/>
          <p:cNvSpPr txBox="1"/>
          <p:nvPr userDrawn="1"/>
        </p:nvSpPr>
        <p:spPr>
          <a:xfrm>
            <a:off x="896938" y="6654800"/>
            <a:ext cx="655637" cy="244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ctr">
              <a:spcBef>
                <a:spcPct val="50000"/>
              </a:spcBef>
            </a:pPr>
            <a:fld id="{9A0DB2DC-4C9A-4742-B13C-FB6460FD3503}" type="slidenum">
              <a:rPr lang="en-GB" altLang="zh-CN" sz="1000" dirty="0">
                <a:solidFill>
                  <a:srgbClr val="5B0091"/>
                </a:solidFill>
                <a:latin typeface="Arial" panose="020B0604020202020204" pitchFamily="34" charset="0"/>
              </a:rPr>
            </a:fld>
            <a:r>
              <a:rPr lang="en-GB" altLang="zh-CN" sz="1000">
                <a:solidFill>
                  <a:srgbClr val="5B0091"/>
                </a:solidFill>
                <a:latin typeface="Arial" panose="020B0604020202020204" pitchFamily="34" charset="0"/>
              </a:rPr>
              <a:t> of 29</a:t>
            </a:r>
            <a:endParaRPr lang="en-GB" altLang="zh-CN" sz="1000">
              <a:solidFill>
                <a:srgbClr val="5B009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052" name="文本框 1861634"/>
          <p:cNvSpPr txBox="1"/>
          <p:nvPr userDrawn="1"/>
        </p:nvSpPr>
        <p:spPr>
          <a:xfrm>
            <a:off x="6445250" y="6654800"/>
            <a:ext cx="2133600" cy="244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r" eaLnBrk="0" hangingPunct="0"/>
            <a:r>
              <a:rPr lang="en-GB" altLang="zh-CN" sz="1000">
                <a:solidFill>
                  <a:srgbClr val="5B0091"/>
                </a:solidFill>
                <a:latin typeface="Arial" panose="020B0604020202020204" pitchFamily="34" charset="0"/>
              </a:rPr>
              <a:t>© Boardworks Ltd 2008</a:t>
            </a:r>
            <a:endParaRPr lang="en-GB" altLang="zh-CN" sz="1000">
              <a:solidFill>
                <a:srgbClr val="5B009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053" name="图片 1861635" descr="forward_arrow_colour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4" name="图片 1861636" descr="back_arrow_trans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950" y="6167438"/>
            <a:ext cx="630238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5" name="矩形 1861640">
            <a:hlinkClick r:id="rId15" action="ppaction://hlinksldjump"/>
          </p:cNvPr>
          <p:cNvSpPr/>
          <p:nvPr userDrawn="1"/>
        </p:nvSpPr>
        <p:spPr>
          <a:xfrm>
            <a:off x="3492500" y="4025900"/>
            <a:ext cx="2146300" cy="495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6" name="矩形 1861641">
            <a:hlinkClick r:id="rId16" action="ppaction://hlinksldjump"/>
          </p:cNvPr>
          <p:cNvSpPr/>
          <p:nvPr userDrawn="1"/>
        </p:nvSpPr>
        <p:spPr>
          <a:xfrm>
            <a:off x="2705100" y="5689600"/>
            <a:ext cx="3695700" cy="495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074" name="图片 923658" descr="contents_slide_biomolecules2b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9140825" cy="685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文本框 923649"/>
          <p:cNvSpPr txBox="1"/>
          <p:nvPr userDrawn="1"/>
        </p:nvSpPr>
        <p:spPr>
          <a:xfrm>
            <a:off x="896938" y="6654800"/>
            <a:ext cx="655637" cy="244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ctr">
              <a:spcBef>
                <a:spcPct val="50000"/>
              </a:spcBef>
            </a:pPr>
            <a:fld id="{9A0DB2DC-4C9A-4742-B13C-FB6460FD3503}" type="slidenum">
              <a:rPr lang="en-GB" altLang="zh-CN" sz="1000" dirty="0">
                <a:solidFill>
                  <a:srgbClr val="5B0091"/>
                </a:solidFill>
                <a:latin typeface="Arial" panose="020B0604020202020204" pitchFamily="34" charset="0"/>
              </a:rPr>
            </a:fld>
            <a:r>
              <a:rPr lang="en-GB" altLang="zh-CN" sz="1000">
                <a:solidFill>
                  <a:srgbClr val="5B0091"/>
                </a:solidFill>
                <a:latin typeface="Arial" panose="020B0604020202020204" pitchFamily="34" charset="0"/>
              </a:rPr>
              <a:t> of 29</a:t>
            </a:r>
            <a:endParaRPr lang="en-GB" altLang="zh-CN" sz="1000">
              <a:solidFill>
                <a:srgbClr val="5B009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076" name="文本框 923650"/>
          <p:cNvSpPr txBox="1"/>
          <p:nvPr userDrawn="1"/>
        </p:nvSpPr>
        <p:spPr>
          <a:xfrm>
            <a:off x="6445250" y="6654800"/>
            <a:ext cx="2133600" cy="244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r" eaLnBrk="0" hangingPunct="0"/>
            <a:r>
              <a:rPr lang="en-GB" altLang="zh-CN" sz="1000">
                <a:solidFill>
                  <a:srgbClr val="5B0091"/>
                </a:solidFill>
                <a:latin typeface="Arial" panose="020B0604020202020204" pitchFamily="34" charset="0"/>
              </a:rPr>
              <a:t>© Boardworks Ltd 2008</a:t>
            </a:r>
            <a:endParaRPr lang="en-GB" altLang="zh-CN" sz="1000">
              <a:solidFill>
                <a:srgbClr val="5B009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077" name="图片 923651" descr="forward_arrow_colour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8" name="图片 923652" descr="back_arrow_trans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950" y="6167438"/>
            <a:ext cx="630238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9" name="矩形 923656">
            <a:hlinkClick r:id="rId15" action="ppaction://hlinksldjump"/>
          </p:cNvPr>
          <p:cNvSpPr/>
          <p:nvPr userDrawn="1"/>
        </p:nvSpPr>
        <p:spPr>
          <a:xfrm>
            <a:off x="2705100" y="5689600"/>
            <a:ext cx="3695700" cy="495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080" name="矩形 923657">
            <a:hlinkClick r:id="rId16" action="ppaction://hlinksldjump"/>
          </p:cNvPr>
          <p:cNvSpPr/>
          <p:nvPr userDrawn="1"/>
        </p:nvSpPr>
        <p:spPr>
          <a:xfrm>
            <a:off x="3581400" y="2298700"/>
            <a:ext cx="1955800" cy="48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098" name="图片 922636" descr="contents_slide_biomolecules2c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9140825" cy="685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文本框 922625"/>
          <p:cNvSpPr txBox="1"/>
          <p:nvPr userDrawn="1"/>
        </p:nvSpPr>
        <p:spPr>
          <a:xfrm>
            <a:off x="896938" y="6654800"/>
            <a:ext cx="655637" cy="244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ctr">
              <a:spcBef>
                <a:spcPct val="50000"/>
              </a:spcBef>
            </a:pPr>
            <a:fld id="{9A0DB2DC-4C9A-4742-B13C-FB6460FD3503}" type="slidenum">
              <a:rPr lang="en-GB" altLang="zh-CN" sz="1000" dirty="0">
                <a:solidFill>
                  <a:srgbClr val="5B0091"/>
                </a:solidFill>
                <a:latin typeface="Arial" panose="020B0604020202020204" pitchFamily="34" charset="0"/>
              </a:rPr>
            </a:fld>
            <a:r>
              <a:rPr lang="en-GB" altLang="zh-CN" sz="1000">
                <a:solidFill>
                  <a:srgbClr val="5B0091"/>
                </a:solidFill>
                <a:latin typeface="Arial" panose="020B0604020202020204" pitchFamily="34" charset="0"/>
              </a:rPr>
              <a:t> of 29</a:t>
            </a:r>
            <a:endParaRPr lang="en-GB" altLang="zh-CN" sz="1000">
              <a:solidFill>
                <a:srgbClr val="5B009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100" name="文本框 922626"/>
          <p:cNvSpPr txBox="1"/>
          <p:nvPr userDrawn="1"/>
        </p:nvSpPr>
        <p:spPr>
          <a:xfrm>
            <a:off x="6445250" y="6654800"/>
            <a:ext cx="2133600" cy="244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r" eaLnBrk="0" hangingPunct="0"/>
            <a:r>
              <a:rPr lang="en-GB" altLang="zh-CN" sz="1000">
                <a:solidFill>
                  <a:srgbClr val="5B0091"/>
                </a:solidFill>
                <a:latin typeface="Arial" panose="020B0604020202020204" pitchFamily="34" charset="0"/>
              </a:rPr>
              <a:t>© Boardworks Ltd 2008</a:t>
            </a:r>
            <a:endParaRPr lang="en-GB" altLang="zh-CN" sz="1000">
              <a:solidFill>
                <a:srgbClr val="5B009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101" name="图片 922627" descr="forward_arrow_colour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2" name="图片 922628" descr="back_arrow_trans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950" y="6167438"/>
            <a:ext cx="630238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3" name="矩形 922633">
            <a:hlinkClick r:id="rId15" action="ppaction://hlinksldjump"/>
          </p:cNvPr>
          <p:cNvSpPr/>
          <p:nvPr userDrawn="1"/>
        </p:nvSpPr>
        <p:spPr>
          <a:xfrm>
            <a:off x="3492500" y="4025900"/>
            <a:ext cx="2146300" cy="495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04" name="矩形 922635">
            <a:hlinkClick r:id="rId16" action="ppaction://hlinksldjump"/>
          </p:cNvPr>
          <p:cNvSpPr/>
          <p:nvPr userDrawn="1"/>
        </p:nvSpPr>
        <p:spPr>
          <a:xfrm>
            <a:off x="3581400" y="2298700"/>
            <a:ext cx="1955800" cy="48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122" name="图片 1879047" descr="slide_background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175" y="0"/>
            <a:ext cx="9140825" cy="685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文本框 1879041"/>
          <p:cNvSpPr txBox="1"/>
          <p:nvPr userDrawn="1"/>
        </p:nvSpPr>
        <p:spPr>
          <a:xfrm>
            <a:off x="896938" y="6654800"/>
            <a:ext cx="655637" cy="244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ctr">
              <a:spcBef>
                <a:spcPct val="50000"/>
              </a:spcBef>
            </a:pPr>
            <a:fld id="{9A0DB2DC-4C9A-4742-B13C-FB6460FD3503}" type="slidenum">
              <a:rPr lang="en-GB" altLang="zh-CN" sz="1000" dirty="0">
                <a:solidFill>
                  <a:srgbClr val="5B0091"/>
                </a:solidFill>
                <a:latin typeface="Arial" panose="020B0604020202020204" pitchFamily="34" charset="0"/>
              </a:rPr>
            </a:fld>
            <a:r>
              <a:rPr lang="en-GB" altLang="zh-CN" sz="1000">
                <a:solidFill>
                  <a:srgbClr val="5B0091"/>
                </a:solidFill>
                <a:latin typeface="Arial" panose="020B0604020202020204" pitchFamily="34" charset="0"/>
              </a:rPr>
              <a:t> of 29</a:t>
            </a:r>
            <a:endParaRPr lang="en-GB" altLang="zh-CN" sz="1000">
              <a:solidFill>
                <a:srgbClr val="5B009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124" name="文本框 1879042"/>
          <p:cNvSpPr txBox="1"/>
          <p:nvPr userDrawn="1"/>
        </p:nvSpPr>
        <p:spPr>
          <a:xfrm>
            <a:off x="6445250" y="6654800"/>
            <a:ext cx="2133600" cy="244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r" eaLnBrk="0" hangingPunct="0"/>
            <a:r>
              <a:rPr lang="en-GB" altLang="zh-CN" sz="1000">
                <a:solidFill>
                  <a:srgbClr val="5B0091"/>
                </a:solidFill>
                <a:latin typeface="Arial" panose="020B0604020202020204" pitchFamily="34" charset="0"/>
              </a:rPr>
              <a:t>© Boardworks Ltd 2008</a:t>
            </a:r>
            <a:endParaRPr lang="en-GB" altLang="zh-CN" sz="1000">
              <a:solidFill>
                <a:srgbClr val="5B009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5125" name="图片 1879043" descr="back_arrow_trans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7950" y="6167438"/>
            <a:ext cx="630238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6" name="矩形 1879044"/>
          <p:cNvSpPr/>
          <p:nvPr userDrawn="1"/>
        </p:nvSpPr>
        <p:spPr>
          <a:xfrm>
            <a:off x="3746500" y="2247900"/>
            <a:ext cx="1625600" cy="5969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127" name="矩形 1879045">
            <a:hlinkClick r:id="rId14" action="ppaction://hlinksldjump"/>
          </p:cNvPr>
          <p:cNvSpPr/>
          <p:nvPr userDrawn="1"/>
        </p:nvSpPr>
        <p:spPr>
          <a:xfrm>
            <a:off x="2857500" y="4521200"/>
            <a:ext cx="3340100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128" name="矩形 1879046">
            <a:hlinkClick r:id="rId15" action="ppaction://hlinksldjump"/>
          </p:cNvPr>
          <p:cNvSpPr/>
          <p:nvPr userDrawn="1"/>
        </p:nvSpPr>
        <p:spPr>
          <a:xfrm>
            <a:off x="2755900" y="3340100"/>
            <a:ext cx="3644900" cy="68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129" name="标题 1879048"/>
          <p:cNvSpPr>
            <a:spLocks noGrp="1"/>
          </p:cNvSpPr>
          <p:nvPr>
            <p:ph type="title"/>
          </p:nvPr>
        </p:nvSpPr>
        <p:spPr>
          <a:xfrm>
            <a:off x="222250" y="53975"/>
            <a:ext cx="7240588" cy="5492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GB" altLang="zh-CN" dirty="0"/>
              <a:t>Click to edit Master title style</a:t>
            </a:r>
            <a:endParaRPr lang="en-GB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10BC45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  <a:p>
            <a:pPr lvl="1" eaLnBrk="1" latinLnBrk="0" hangingPunct="1"/>
            <a:r>
              <a:rPr kumimoji="0" lang="en-US"/>
              <a:t>Second level</a:t>
            </a:r>
            <a:endParaRPr kumimoji="0" lang="en-US"/>
          </a:p>
          <a:p>
            <a:pPr lvl="2" eaLnBrk="1" latinLnBrk="0" hangingPunct="1"/>
            <a:r>
              <a:rPr kumimoji="0" lang="en-US"/>
              <a:t>Third level</a:t>
            </a:r>
            <a:endParaRPr kumimoji="0" lang="en-US"/>
          </a:p>
          <a:p>
            <a:pPr lvl="3" eaLnBrk="1" latinLnBrk="0" hangingPunct="1"/>
            <a:r>
              <a:rPr kumimoji="0" lang="en-US"/>
              <a:t>Fourth level</a:t>
            </a:r>
            <a:endParaRPr kumimoji="0" lang="en-US"/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FF7BECE2-154A-4E7B-A9C6-645FBAA3ADED}" type="datetime1">
              <a:rPr lang="en-US" smtClean="0"/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By Sodini Ariyarathna</a:t>
            </a:r>
            <a:endParaRPr lang="en-GB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5F9DF0FB-539E-46A0-A257-888AACCAE310}" type="slidenum">
              <a:rPr lang="en-GB" smtClean="0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 panose="05000000000000000000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 panose="05020102010507070707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 panose="05000000000000000000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 panose="05000000000000000000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 panose="05020102010507070707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 panose="05000000000000000000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wmf"/><Relationship Id="rId2" Type="http://schemas.openxmlformats.org/officeDocument/2006/relationships/image" Target="../media/image2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wmf"/><Relationship Id="rId2" Type="http://schemas.openxmlformats.org/officeDocument/2006/relationships/image" Target="../media/image2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file:///C:\Users\Ivy\AppData\Local\Temp\wps\INetCache\84ee670572ff7fdc0923710b474734f0" TargetMode="External"/><Relationship Id="rId1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bmp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wmf"/><Relationship Id="rId2" Type="http://schemas.openxmlformats.org/officeDocument/2006/relationships/image" Target="../media/image2.png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jpeg"/><Relationship Id="rId2" Type="http://schemas.openxmlformats.org/officeDocument/2006/relationships/image" Target="../media/image2.png"/><Relationship Id="rId1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tags" Target="../tags/tag1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tags" Target="../tags/tag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image" Target="../media/image49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tags" Target="../tags/tag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wmf"/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wmf"/><Relationship Id="rId2" Type="http://schemas.openxmlformats.org/officeDocument/2006/relationships/image" Target="../media/image2.png"/><Relationship Id="rId1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5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wmf"/><Relationship Id="rId2" Type="http://schemas.openxmlformats.org/officeDocument/2006/relationships/image" Target="../media/image2.png"/><Relationship Id="rId1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7" Type="http://schemas.openxmlformats.org/officeDocument/2006/relationships/slideLayout" Target="../slideLayouts/slideLayout57.xml"/><Relationship Id="rId6" Type="http://schemas.openxmlformats.org/officeDocument/2006/relationships/hyperlink" Target="https://www.google.lk/url?sa=i&amp;source=images&amp;cd=&amp;ved=0ahUKEwiqpK6Hj_3iAhVFsY8KHUq1AKgQMwhuKB0wHQ&amp;url=https://www.betterhealth.vic.gov.au/health/healthyliving/fats-and-oils&amp;psig=AOvVaw2RPKHX7iEbTYn8oteDNaBh&amp;ust=1561293874747809&amp;ictx=3&amp;uact=3" TargetMode="External"/><Relationship Id="rId5" Type="http://schemas.openxmlformats.org/officeDocument/2006/relationships/image" Target="../media/image62.jpeg"/><Relationship Id="rId4" Type="http://schemas.openxmlformats.org/officeDocument/2006/relationships/hyperlink" Target="https://www.google.lk/imgres?imgurl=https://www.betterhealth.vic.gov.au/-/media/bhc/images/slideshow/cut-down-on-fat/good_oil_1050x590_istock-153764507.jpg&amp;imgrefurl=https://www.betterhealth.vic.gov.au/health/healthyliving/fats-and-oils&amp;docid=tyCO4X5K0lmU0M&amp;tbnid=_n4HxOElHv0HYM:&amp;vet=10ahUKEwiqpK6Hj_3iAhVFsY8KHUq1AKgQMwhuKB0wHQ..i&amp;w=1050&amp;h=590&amp;bih=470&amp;biw=1024&amp;q=animal%20fats&amp;ved=0ahUKEwiqpK6Hj_3iAhVFsY8KHUq1AKgQMwhuKB0wHQ&amp;iact=mrc&amp;uact=8" TargetMode="External"/><Relationship Id="rId3" Type="http://schemas.openxmlformats.org/officeDocument/2006/relationships/image" Target="../media/image61.jpeg"/><Relationship Id="rId2" Type="http://schemas.openxmlformats.org/officeDocument/2006/relationships/hyperlink" Target="https://www.heart.org/en/healthy-living/healthy-eating/eat-smart/fats/saturated-fats" TargetMode="External"/><Relationship Id="rId1" Type="http://schemas.openxmlformats.org/officeDocument/2006/relationships/hyperlink" Target="https://www.google.lk/imgres?imgurl=https://www.heart.org/-/media/aha/h4gm/article-images/saturated-fat.jpg?la=en&amp;hash=DA24EBF782985F5D0AF3B11B718E1208069298C3&amp;imgrefurl=https://www.heart.org/en/healthy-living/healthy-eating/eat-smart/fats/saturated-fats&amp;docid=KaUFRtfQ1s4s_M&amp;tbnid=FeavWAoT_jFPnM:&amp;vet=10ahUKEwiT9on8jv3iAhVKPo8KHVjlAMgQMwhxKAAwAA..i&amp;w=1152&amp;h=648&amp;bih=470&amp;biw=1024&amp;q=animal%20fats&amp;ved=0ahUKEwiT9on8jv3iAhVKPo8KHVjlAMgQMwhxKAAwAA&amp;iact=mrc&amp;uact=8" TargetMode="Externa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wmf"/><Relationship Id="rId2" Type="http://schemas.openxmlformats.org/officeDocument/2006/relationships/image" Target="../media/image2.png"/><Relationship Id="rId1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image" Target="../media/image65.jpe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wmf"/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jpe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8.wmf"/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9.wmf"/><Relationship Id="rId2" Type="http://schemas.openxmlformats.org/officeDocument/2006/relationships/image" Target="../media/image2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wmf"/><Relationship Id="rId2" Type="http://schemas.openxmlformats.org/officeDocument/2006/relationships/image" Target="../media/image2.png"/><Relationship Id="rId1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0.xml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0.wmf"/><Relationship Id="rId2" Type="http://schemas.openxmlformats.org/officeDocument/2006/relationships/image" Target="../media/image2.png"/><Relationship Id="rId1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1.wmf"/><Relationship Id="rId2" Type="http://schemas.openxmlformats.org/officeDocument/2006/relationships/image" Target="../media/image2.png"/><Relationship Id="rId1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2.wmf"/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6.xml"/><Relationship Id="rId2" Type="http://schemas.openxmlformats.org/officeDocument/2006/relationships/image" Target="../media/image73.wmf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wmf"/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1506" name="标题 185139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Peptides</a:t>
            </a:r>
            <a:endParaRPr lang="en-GB" altLang="zh-CN"/>
          </a:p>
        </p:txBody>
      </p:sp>
      <p:pic>
        <p:nvPicPr>
          <p:cNvPr id="21507" name="图片 1851395" descr="flash_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8" name="图片 1851398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3" name="图片 3072" descr="ppt/media/image20.wmf"/>
          <p:cNvPicPr/>
          <p:nvPr/>
        </p:nvPicPr>
        <p:blipFill>
          <a:blip r:embed="rId3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标题 170086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Polypeptides</a:t>
            </a:r>
            <a:endParaRPr lang="en-GB" altLang="zh-CN"/>
          </a:p>
        </p:txBody>
      </p:sp>
      <p:sp>
        <p:nvSpPr>
          <p:cNvPr id="23554" name="文本框 1700878"/>
          <p:cNvSpPr txBox="1"/>
          <p:nvPr/>
        </p:nvSpPr>
        <p:spPr>
          <a:xfrm>
            <a:off x="563563" y="784225"/>
            <a:ext cx="3721100" cy="15525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  <a:buClr>
                <a:srgbClr val="10BC45"/>
              </a:buClr>
              <a:buSzPct val="80000"/>
              <a:buFont typeface="Wingdings" panose="05000000000000000000" pitchFamily="2" charset="2"/>
            </a:pPr>
            <a:r>
              <a:rPr lang="en-GB" altLang="zh-CN">
                <a:latin typeface="Arial" panose="020B0604020202020204" pitchFamily="34" charset="0"/>
              </a:rPr>
              <a:t>When more amino acids are added to a dipeptide, a </a:t>
            </a:r>
            <a: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  <a:t>polypeptide</a:t>
            </a:r>
            <a:r>
              <a:rPr lang="en-GB" altLang="zh-CN">
                <a:latin typeface="Arial" panose="020B0604020202020204" pitchFamily="34" charset="0"/>
              </a:rPr>
              <a:t> chain is formed.</a:t>
            </a:r>
            <a:endParaRPr lang="en-GB" altLang="zh-CN">
              <a:latin typeface="Arial" panose="020B0604020202020204" pitchFamily="34" charset="0"/>
            </a:endParaRPr>
          </a:p>
        </p:txBody>
      </p:sp>
      <p:sp>
        <p:nvSpPr>
          <p:cNvPr id="1700880" name="文本框 1700879"/>
          <p:cNvSpPr txBox="1"/>
          <p:nvPr/>
        </p:nvSpPr>
        <p:spPr>
          <a:xfrm>
            <a:off x="572453" y="2690813"/>
            <a:ext cx="3817937" cy="15525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  <a:buClr>
                <a:srgbClr val="10BC45"/>
              </a:buClr>
              <a:buSzPct val="80000"/>
              <a:buFont typeface="Wingdings" panose="05000000000000000000" pitchFamily="2" charset="2"/>
            </a:pPr>
            <a:r>
              <a:rPr lang="en-GB" altLang="zh-CN">
                <a:latin typeface="Arial" panose="020B0604020202020204" pitchFamily="34" charset="0"/>
              </a:rPr>
              <a:t>A protein consists of one or more polypeptide chains folded into a highly specific 3D shape. </a:t>
            </a:r>
            <a:endParaRPr lang="en-GB" altLang="zh-CN">
              <a:latin typeface="Arial" panose="020B0604020202020204" pitchFamily="34" charset="0"/>
            </a:endParaRPr>
          </a:p>
        </p:txBody>
      </p:sp>
      <p:sp>
        <p:nvSpPr>
          <p:cNvPr id="1700890" name="矩形 1700889"/>
          <p:cNvSpPr/>
          <p:nvPr/>
        </p:nvSpPr>
        <p:spPr>
          <a:xfrm>
            <a:off x="563563" y="4597400"/>
            <a:ext cx="8580437" cy="15525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  <a:buClr>
                <a:srgbClr val="10BC45"/>
              </a:buClr>
              <a:buSzPct val="80000"/>
              <a:buFont typeface="Wingdings" panose="05000000000000000000" pitchFamily="2" charset="2"/>
            </a:pPr>
            <a:r>
              <a:rPr lang="en-GB" altLang="zh-CN">
                <a:latin typeface="Arial" panose="020B0604020202020204" pitchFamily="34" charset="0"/>
              </a:rPr>
              <a:t>There are up to four levels of structure in a protein: </a:t>
            </a:r>
            <a: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  <a:t>primary</a:t>
            </a:r>
            <a:r>
              <a:rPr lang="en-GB" altLang="zh-CN">
                <a:latin typeface="Arial" panose="020B0604020202020204" pitchFamily="34" charset="0"/>
              </a:rPr>
              <a:t>, </a:t>
            </a:r>
            <a: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  <a:t>secondary</a:t>
            </a:r>
            <a:r>
              <a:rPr lang="en-GB" altLang="zh-CN">
                <a:latin typeface="Arial" panose="020B0604020202020204" pitchFamily="34" charset="0"/>
              </a:rPr>
              <a:t>, </a:t>
            </a:r>
            <a: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  <a:t>tertiary</a:t>
            </a:r>
            <a:r>
              <a:rPr lang="en-GB" altLang="zh-CN">
                <a:latin typeface="Arial" panose="020B0604020202020204" pitchFamily="34" charset="0"/>
              </a:rPr>
              <a:t> and </a:t>
            </a:r>
            <a: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  <a:t>quaternary</a:t>
            </a:r>
            <a:r>
              <a:rPr lang="en-GB" altLang="zh-CN">
                <a:latin typeface="Arial" panose="020B0604020202020204" pitchFamily="34" charset="0"/>
              </a:rPr>
              <a:t>. Each of these play an important role in the overall structure and function of the protein.</a:t>
            </a:r>
            <a:endParaRPr lang="en-GB" altLang="zh-CN">
              <a:latin typeface="Arial" panose="020B0604020202020204" pitchFamily="34" charset="0"/>
            </a:endParaRPr>
          </a:p>
        </p:txBody>
      </p:sp>
      <p:pic>
        <p:nvPicPr>
          <p:cNvPr id="1700891" name="图片 1700890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00892" name="图片 1700891" descr="polypept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863" y="1068388"/>
            <a:ext cx="4627562" cy="30876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700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00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00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0880" grpId="0"/>
      <p:bldP spid="170089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标题 179609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The structure of proteins</a:t>
            </a:r>
            <a:endParaRPr lang="en-GB" altLang="zh-CN"/>
          </a:p>
        </p:txBody>
      </p:sp>
      <p:pic>
        <p:nvPicPr>
          <p:cNvPr id="25602" name="图片 1796107" descr="flash_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3" name="图片 1796109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7" name="图片 4096" descr="ppt/media/image22.wmf"/>
          <p:cNvPicPr/>
          <p:nvPr/>
        </p:nvPicPr>
        <p:blipFill>
          <a:blip r:embed="rId3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secondary structure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b="9259"/>
          <a:stretch>
            <a:fillRect/>
          </a:stretch>
        </p:blipFill>
        <p:spPr>
          <a:xfrm>
            <a:off x="264160" y="1229995"/>
            <a:ext cx="8615680" cy="43980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96130" y="2527300"/>
            <a:ext cx="245745" cy="327660"/>
          </a:xfrm>
          <a:prstGeom prst="rect">
            <a:avLst/>
          </a:prstGeom>
          <a:solidFill>
            <a:srgbClr val="002130"/>
          </a:solidFill>
          <a:ln>
            <a:solidFill>
              <a:srgbClr val="0021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504690" y="2461260"/>
            <a:ext cx="25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H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>
                <a:latin typeface="Calibri" panose="020F0502020204030204" charset="0"/>
                <a:cs typeface="Calibri" panose="020F0502020204030204" charset="0"/>
              </a:rPr>
              <a:t>α-helix</a:t>
            </a:r>
            <a:endParaRPr lang="en-US" altLang="zh-CN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2885" y="5208905"/>
            <a:ext cx="8441055" cy="11988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</a:rPr>
              <a:t>α-helix is</a:t>
            </a:r>
            <a:r>
              <a:rPr lang="en-US" altLang="zh-CN" noProof="1"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</a:rPr>
              <a:t>due to hydrogen bonding between the oxygen of the</a:t>
            </a:r>
            <a:r>
              <a:rPr lang="en-US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zh-CN" altLang="en-US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C</a:t>
            </a:r>
            <a:r>
              <a:rPr lang="en-US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-</a:t>
            </a:r>
            <a:r>
              <a:rPr lang="zh-CN" altLang="en-US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O group </a:t>
            </a:r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</a:rPr>
              <a:t>of one amino acid</a:t>
            </a:r>
            <a:r>
              <a:rPr lang="en-US" altLang="zh-CN" noProof="1">
                <a:latin typeface="Arial" panose="020B0604020202020204" pitchFamily="34" charset="0"/>
                <a:ea typeface="+mn-ea"/>
                <a:cs typeface="+mn-cs"/>
              </a:rPr>
              <a:t>(n)</a:t>
            </a:r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</a:rPr>
              <a:t> and the hydrogen of</a:t>
            </a:r>
            <a:r>
              <a:rPr lang="en-US" altLang="zh-CN" noProof="1"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</a:rPr>
              <a:t>the </a:t>
            </a:r>
            <a:r>
              <a:rPr lang="zh-CN" altLang="en-US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–NH group</a:t>
            </a:r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</a:rPr>
              <a:t> of the amino acid </a:t>
            </a:r>
            <a:r>
              <a:rPr lang="zh-CN" altLang="en-US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four places ahead of</a:t>
            </a:r>
            <a:r>
              <a:rPr lang="en-US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zh-CN" altLang="en-US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it.</a:t>
            </a:r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(n+4)</a:t>
            </a:r>
            <a:endParaRPr lang="en-US" altLang="zh-CN" noProof="1">
              <a:highlight>
                <a:srgbClr val="FFFF00"/>
              </a:highlight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22195" y="454025"/>
            <a:ext cx="4849495" cy="3097530"/>
            <a:chOff x="1363" y="950"/>
            <a:chExt cx="10032" cy="7358"/>
          </a:xfrm>
        </p:grpSpPr>
        <p:pic>
          <p:nvPicPr>
            <p:cNvPr id="9" name="内容占位符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63" y="950"/>
              <a:ext cx="10032" cy="7358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4" name="组合 3"/>
            <p:cNvGrpSpPr/>
            <p:nvPr/>
          </p:nvGrpSpPr>
          <p:grpSpPr>
            <a:xfrm>
              <a:off x="4134" y="2370"/>
              <a:ext cx="3399" cy="1369"/>
              <a:chOff x="4134" y="2370"/>
              <a:chExt cx="3399" cy="1369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6579" y="2370"/>
                <a:ext cx="954" cy="549"/>
              </a:xfrm>
              <a:prstGeom prst="rect">
                <a:avLst/>
              </a:prstGeom>
              <a:noFill/>
              <a:ln w="50800" cmpd="sng">
                <a:solidFill>
                  <a:srgbClr val="FF0000"/>
                </a:solidFill>
                <a:prstDash val="soli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4134" y="3191"/>
                <a:ext cx="954" cy="549"/>
              </a:xfrm>
              <a:prstGeom prst="rect">
                <a:avLst/>
              </a:prstGeom>
              <a:noFill/>
              <a:ln w="50800" cmpd="sng">
                <a:solidFill>
                  <a:srgbClr val="FF0000"/>
                </a:solidFill>
                <a:prstDash val="soli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8" name="内容占位符 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6770" y="398780"/>
            <a:ext cx="5299710" cy="3208020"/>
          </a:xfr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366395" y="3808095"/>
            <a:ext cx="81534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α-helix: a helical structure formed by a</a:t>
            </a:r>
            <a:r>
              <a:rPr lang="en-US" altLang="zh-CN"/>
              <a:t> </a:t>
            </a:r>
            <a:r>
              <a:rPr lang="zh-CN" altLang="en-US"/>
              <a:t>polypeptide chain, held in place by hydrogen</a:t>
            </a:r>
            <a:r>
              <a:rPr lang="en-US" altLang="zh-CN"/>
              <a:t> </a:t>
            </a:r>
            <a:r>
              <a:rPr lang="zh-CN" altLang="en-US"/>
              <a:t>bonds; an α-helix is an example of secondary</a:t>
            </a:r>
            <a:r>
              <a:rPr lang="en-US" altLang="zh-CN"/>
              <a:t> </a:t>
            </a:r>
            <a:r>
              <a:rPr lang="zh-CN" altLang="en-US"/>
              <a:t>structure in a protein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>
                <a:latin typeface="Calibri" panose="020F0502020204030204" charset="0"/>
                <a:cs typeface="Calibri" panose="020F0502020204030204" charset="0"/>
              </a:rPr>
              <a:t>β-pleated </a:t>
            </a:r>
            <a:r>
              <a:rPr lang="en-US" altLang="zh-CN">
                <a:latin typeface="Calibri" panose="020F0502020204030204" charset="0"/>
                <a:cs typeface="Calibri" panose="020F0502020204030204" charset="0"/>
              </a:rPr>
              <a:t>sheet</a:t>
            </a:r>
            <a:endParaRPr lang="en-US" altLang="zh-CN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969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7740" y="813435"/>
            <a:ext cx="6395085" cy="3639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67740" y="4589145"/>
            <a:ext cx="816991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β-pleated sheet: a loose, sheet-like structure</a:t>
            </a:r>
            <a:endParaRPr lang="zh-CN" altLang="en-US"/>
          </a:p>
          <a:p>
            <a:r>
              <a:rPr lang="zh-CN" altLang="en-US"/>
              <a:t>formed by hydrogen bonding between parallel</a:t>
            </a:r>
            <a:endParaRPr lang="zh-CN" altLang="en-US"/>
          </a:p>
          <a:p>
            <a:r>
              <a:rPr lang="zh-CN" altLang="en-US"/>
              <a:t>polypeptide chains; a β-pleated sheet is an</a:t>
            </a:r>
            <a:endParaRPr lang="zh-CN" altLang="en-US"/>
          </a:p>
          <a:p>
            <a:r>
              <a:rPr lang="zh-CN" altLang="en-US"/>
              <a:t>example of secondary structure in a protein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214" name="椭圆 1843213"/>
          <p:cNvSpPr/>
          <p:nvPr/>
        </p:nvSpPr>
        <p:spPr>
          <a:xfrm>
            <a:off x="3287713" y="5559425"/>
            <a:ext cx="727075" cy="727075"/>
          </a:xfrm>
          <a:prstGeom prst="ellipse">
            <a:avLst/>
          </a:prstGeom>
          <a:solidFill>
            <a:srgbClr val="FFFF99">
              <a:alpha val="50000"/>
            </a:srgbClr>
          </a:solidFill>
          <a:ln w="9525">
            <a:noFill/>
          </a:ln>
        </p:spPr>
        <p:txBody>
          <a:bodyPr anchor="t" anchorCtr="0"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843215" name="椭圆 1843214"/>
          <p:cNvSpPr/>
          <p:nvPr/>
        </p:nvSpPr>
        <p:spPr>
          <a:xfrm>
            <a:off x="3340100" y="2968625"/>
            <a:ext cx="1181100" cy="1714500"/>
          </a:xfrm>
          <a:prstGeom prst="ellipse">
            <a:avLst/>
          </a:prstGeom>
          <a:solidFill>
            <a:srgbClr val="CCFFCC">
              <a:alpha val="50000"/>
            </a:srgbClr>
          </a:solidFill>
          <a:ln w="9525">
            <a:noFill/>
          </a:ln>
        </p:spPr>
        <p:txBody>
          <a:bodyPr anchor="t" anchorCtr="0"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843213" name="椭圆 1843212"/>
          <p:cNvSpPr/>
          <p:nvPr/>
        </p:nvSpPr>
        <p:spPr>
          <a:xfrm>
            <a:off x="1538288" y="3863975"/>
            <a:ext cx="938212" cy="938213"/>
          </a:xfrm>
          <a:prstGeom prst="ellipse">
            <a:avLst/>
          </a:prstGeom>
          <a:solidFill>
            <a:srgbClr val="C0C0C0">
              <a:alpha val="50000"/>
            </a:srgbClr>
          </a:solidFill>
          <a:ln w="9525">
            <a:noFill/>
          </a:ln>
        </p:spPr>
        <p:txBody>
          <a:bodyPr anchor="t" anchorCtr="0"/>
          <a:p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1843220" name="图片 1843219" descr="hphob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4663" y="3205163"/>
            <a:ext cx="1889125" cy="127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25" name="图片 1843224" descr="protein bond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2873375"/>
            <a:ext cx="4411663" cy="3240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221" name="图片 1843220" descr="disulf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538" y="5772150"/>
            <a:ext cx="2495550" cy="298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224" name="图片 1843223" descr="hbond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925" y="3111500"/>
            <a:ext cx="1050925" cy="2876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8" name="标题 184320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en-GB"/>
              <a:t>tertiary structure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en-GB" altLang="zh-CN"/>
              <a:t>Bonds in proteins</a:t>
            </a:r>
            <a:endParaRPr lang="en-GB" altLang="zh-CN"/>
          </a:p>
        </p:txBody>
      </p:sp>
      <p:sp>
        <p:nvSpPr>
          <p:cNvPr id="30729" name="文本框 1843203"/>
          <p:cNvSpPr txBox="1"/>
          <p:nvPr/>
        </p:nvSpPr>
        <p:spPr>
          <a:xfrm>
            <a:off x="563563" y="784225"/>
            <a:ext cx="8580437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  <a:buClr>
                <a:srgbClr val="10BC45"/>
              </a:buClr>
              <a:buSzPct val="80000"/>
              <a:buFont typeface="Wingdings" panose="05000000000000000000" pitchFamily="2" charset="2"/>
            </a:pPr>
            <a:r>
              <a:rPr lang="en-GB" altLang="zh-CN">
                <a:latin typeface="Arial" panose="020B0604020202020204" pitchFamily="34" charset="0"/>
              </a:rPr>
              <a:t>The 3D shape</a:t>
            </a:r>
            <a:r>
              <a:rPr lang="zh-CN" altLang="en-GB">
                <a:highlight>
                  <a:srgbClr val="FFFF00"/>
                </a:highlight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>
                <a:highlight>
                  <a:srgbClr val="FFFF00"/>
                </a:highlight>
                <a:latin typeface="Arial" panose="020B0604020202020204" pitchFamily="34" charset="0"/>
                <a:ea typeface="宋体" panose="02010600030101010101" pitchFamily="2" charset="-122"/>
              </a:rPr>
              <a:t>globular</a:t>
            </a:r>
            <a:r>
              <a:rPr lang="zh-CN" altLang="en-GB">
                <a:highlight>
                  <a:srgbClr val="FFFF00"/>
                </a:highlight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GB" altLang="zh-CN">
                <a:latin typeface="Arial" panose="020B0604020202020204" pitchFamily="34" charset="0"/>
              </a:rPr>
              <a:t> of a protein is maintained by several types of bond, including:</a:t>
            </a:r>
            <a:endParaRPr lang="en-GB" altLang="zh-CN">
              <a:latin typeface="Arial" panose="020B0604020202020204" pitchFamily="34" charset="0"/>
            </a:endParaRPr>
          </a:p>
        </p:txBody>
      </p:sp>
      <p:sp>
        <p:nvSpPr>
          <p:cNvPr id="1843209" name="文本框 1843208"/>
          <p:cNvSpPr txBox="1"/>
          <p:nvPr/>
        </p:nvSpPr>
        <p:spPr>
          <a:xfrm>
            <a:off x="220663" y="1676400"/>
            <a:ext cx="3327400" cy="1187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>
                <a:srgbClr val="10BC45"/>
              </a:buClr>
              <a:buSzPct val="80000"/>
              <a:buFont typeface="Wingdings" panose="05000000000000000000" pitchFamily="2" charset="2"/>
            </a:pPr>
            <a: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  <a:t>hydrogen bonds:</a:t>
            </a:r>
            <a:b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</a:br>
            <a:r>
              <a:rPr lang="en-GB" altLang="zh-CN">
                <a:latin typeface="Arial" panose="020B0604020202020204" pitchFamily="34" charset="0"/>
              </a:rPr>
              <a:t>involved in all levels of structure.</a:t>
            </a:r>
            <a:endParaRPr lang="en-GB" altLang="zh-CN">
              <a:latin typeface="Arial" panose="020B0604020202020204" pitchFamily="34" charset="0"/>
            </a:endParaRPr>
          </a:p>
        </p:txBody>
      </p:sp>
      <p:sp>
        <p:nvSpPr>
          <p:cNvPr id="1843216" name="直接连接符 1843215"/>
          <p:cNvSpPr/>
          <p:nvPr/>
        </p:nvSpPr>
        <p:spPr>
          <a:xfrm>
            <a:off x="876300" y="2873375"/>
            <a:ext cx="1004888" cy="139858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oval" w="sm" len="sm"/>
            <a:tailEnd type="triangle" w="med" len="med"/>
          </a:ln>
        </p:spPr>
      </p:sp>
      <p:sp>
        <p:nvSpPr>
          <p:cNvPr id="1843207" name="文本框 1843206"/>
          <p:cNvSpPr txBox="1"/>
          <p:nvPr/>
        </p:nvSpPr>
        <p:spPr>
          <a:xfrm>
            <a:off x="5440363" y="1727200"/>
            <a:ext cx="3360738" cy="1568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>
                <a:srgbClr val="10BC45"/>
              </a:buClr>
              <a:buSzPct val="80000"/>
              <a:buFont typeface="Wingdings" panose="05000000000000000000" pitchFamily="2" charset="2"/>
            </a:pPr>
            <a:r>
              <a:rPr lang="en-GB" altLang="zh-CN" b="1" noProof="1">
                <a:solidFill>
                  <a:srgbClr val="10BC45"/>
                </a:solidFill>
                <a:latin typeface="Arial" panose="020B0604020202020204" pitchFamily="34" charset="0"/>
                <a:ea typeface="+mn-ea"/>
                <a:cs typeface="+mn-cs"/>
              </a:rPr>
              <a:t>hydrophobic interactions:</a:t>
            </a:r>
            <a:b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</a:b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between </a:t>
            </a:r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non-polar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en-GB" noProof="1">
                <a:latin typeface="Arial" panose="020B0604020202020204" pitchFamily="34" charset="0"/>
                <a:ea typeface="+mn-ea"/>
                <a:cs typeface="+mn-cs"/>
              </a:rPr>
              <a:t>R groups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 of the protein. </a:t>
            </a:r>
            <a:endParaRPr lang="en-GB" altLang="zh-CN" noProof="1">
              <a:latin typeface="Arial" panose="020B0604020202020204" pitchFamily="34" charset="0"/>
            </a:endParaRPr>
          </a:p>
        </p:txBody>
      </p:sp>
      <p:sp>
        <p:nvSpPr>
          <p:cNvPr id="1843217" name="直接连接符 1843216"/>
          <p:cNvSpPr/>
          <p:nvPr/>
        </p:nvSpPr>
        <p:spPr>
          <a:xfrm flipH="1">
            <a:off x="3925888" y="2505075"/>
            <a:ext cx="1458912" cy="67468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oval" w="sm" len="sm"/>
            <a:tailEnd type="triangle" w="med" len="med"/>
          </a:ln>
        </p:spPr>
      </p:sp>
      <p:sp>
        <p:nvSpPr>
          <p:cNvPr id="1843205" name="文本框 1843204"/>
          <p:cNvSpPr txBox="1"/>
          <p:nvPr/>
        </p:nvSpPr>
        <p:spPr>
          <a:xfrm>
            <a:off x="5376863" y="3806825"/>
            <a:ext cx="3678237" cy="230695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>
                <a:srgbClr val="10BC45"/>
              </a:buClr>
              <a:buSzPct val="80000"/>
              <a:buFont typeface="Wingdings" panose="05000000000000000000" pitchFamily="2" charset="2"/>
            </a:pPr>
            <a:r>
              <a:rPr lang="en-GB" altLang="zh-CN" b="1" noProof="1">
                <a:solidFill>
                  <a:srgbClr val="10BC45"/>
                </a:solidFill>
                <a:latin typeface="Arial" panose="020B0604020202020204" pitchFamily="34" charset="0"/>
                <a:ea typeface="+mn-ea"/>
                <a:cs typeface="+mn-cs"/>
              </a:rPr>
              <a:t>disulfide bonds: 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one of the </a:t>
            </a:r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strongest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 and most important type of bond in proteins. Occur between two cysteine</a:t>
            </a:r>
            <a:r>
              <a:rPr lang="zh-CN" altLang="en-GB" noProof="1">
                <a:latin typeface="Arial" panose="020B0604020202020204" pitchFamily="34" charset="0"/>
                <a:ea typeface="+mn-ea"/>
                <a:cs typeface="+mn-cs"/>
              </a:rPr>
              <a:t>半胱氨酸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 amino acids.</a:t>
            </a:r>
            <a:endParaRPr lang="en-GB" altLang="zh-CN" noProof="1">
              <a:latin typeface="Arial" panose="020B0604020202020204" pitchFamily="34" charset="0"/>
            </a:endParaRPr>
          </a:p>
        </p:txBody>
      </p:sp>
      <p:sp>
        <p:nvSpPr>
          <p:cNvPr id="1843218" name="直接连接符 1843217"/>
          <p:cNvSpPr/>
          <p:nvPr/>
        </p:nvSpPr>
        <p:spPr>
          <a:xfrm flipH="1">
            <a:off x="3684588" y="5273675"/>
            <a:ext cx="1624012" cy="48418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oval" w="sm" len="sm"/>
            <a:tailEnd type="triangle" w="med" len="med"/>
          </a:ln>
        </p:spPr>
      </p:sp>
      <p:pic>
        <p:nvPicPr>
          <p:cNvPr id="1843229" name="图片 1843228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43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1843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43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843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43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500"/>
                                        <p:tgtEl>
                                          <p:spTgt spid="1843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843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843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43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5" dur="500"/>
                                        <p:tgtEl>
                                          <p:spTgt spid="1843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84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843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09" grpId="0"/>
      <p:bldP spid="1843207" grpId="0"/>
      <p:bldP spid="184320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2770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250" y="53975"/>
            <a:ext cx="5702300" cy="3089275"/>
          </a:xfrm>
          <a:noFill/>
          <a:ln>
            <a:noFill/>
          </a:ln>
        </p:spPr>
      </p:pic>
      <p:pic>
        <p:nvPicPr>
          <p:cNvPr id="32771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4262438"/>
            <a:ext cx="3497263" cy="1928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4159885" y="1721485"/>
            <a:ext cx="45720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</a:rPr>
              <a:t>A hydrogen bond is an intermolecular force that forms attraction when a hydrogen atom bonded to a strongly electronegative atom：</a:t>
            </a:r>
            <a:r>
              <a:rPr lang="en-US" altLang="zh-CN" noProof="1">
                <a:latin typeface="Arial" panose="020B0604020202020204" pitchFamily="34" charset="0"/>
                <a:ea typeface="+mn-ea"/>
                <a:cs typeface="+mn-cs"/>
              </a:rPr>
              <a:t>X-H</a:t>
            </a:r>
            <a:r>
              <a:rPr lang="en-US" altLang="zh-CN" noProof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∙∙∙∙y</a:t>
            </a:r>
            <a:endParaRPr lang="en-US" altLang="zh-CN" noProof="1">
              <a:cs typeface="Arial" panose="020B0604020202020204" pitchFamily="34" charset="0"/>
            </a:endParaRPr>
          </a:p>
          <a:p>
            <a:r>
              <a:rPr lang="en-US" altLang="zh-CN" noProof="1">
                <a:highlight>
                  <a:srgbClr val="FFFF00"/>
                </a:highligh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polar bond</a:t>
            </a:r>
            <a:endParaRPr lang="en-US" altLang="zh-CN" noProof="1">
              <a:highlight>
                <a:srgbClr val="FFFF00"/>
              </a:highlight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2773" name="文本框 8"/>
          <p:cNvSpPr txBox="1"/>
          <p:nvPr/>
        </p:nvSpPr>
        <p:spPr>
          <a:xfrm>
            <a:off x="4051300" y="4333875"/>
            <a:ext cx="4572000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</a:rPr>
              <a:t>broken by high</a:t>
            </a:r>
            <a:endParaRPr lang="zh-CN" altLang="en-US">
              <a:latin typeface="Arial" panose="020B0604020202020204" pitchFamily="34" charset="0"/>
            </a:endParaRPr>
          </a:p>
          <a:p>
            <a:r>
              <a:rPr lang="zh-CN" altLang="en-US">
                <a:latin typeface="Arial" panose="020B0604020202020204" pitchFamily="34" charset="0"/>
              </a:rPr>
              <a:t>temperatures and pH changes.</a:t>
            </a:r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81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125" y="3051493"/>
            <a:ext cx="7662863" cy="3621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207010" y="212725"/>
            <a:ext cx="79794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noProof="1">
                <a:latin typeface="Arial" panose="020B0604020202020204" pitchFamily="34" charset="0"/>
                <a:ea typeface="+mn-ea"/>
                <a:cs typeface="+mn-cs"/>
              </a:rPr>
              <a:t>Covalent </a:t>
            </a:r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</a:rPr>
              <a:t>bonds form when an electron is </a:t>
            </a:r>
            <a:r>
              <a:rPr lang="zh-CN" altLang="en-US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shared</a:t>
            </a:r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</a:rPr>
              <a:t> between two elements（</a:t>
            </a:r>
            <a:r>
              <a:rPr lang="en-US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non-metal</a:t>
            </a:r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</a:rPr>
              <a:t>） and are the</a:t>
            </a:r>
            <a:r>
              <a:rPr lang="zh-CN" altLang="en-US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 strongest</a:t>
            </a:r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</a:rPr>
              <a:t> and most common form of chemical bond in living organisms</a:t>
            </a:r>
            <a:endParaRPr lang="zh-CN" altLang="en-US" noProof="1"/>
          </a:p>
        </p:txBody>
      </p:sp>
      <p:sp>
        <p:nvSpPr>
          <p:cNvPr id="2" name="文本框 1"/>
          <p:cNvSpPr txBox="1"/>
          <p:nvPr/>
        </p:nvSpPr>
        <p:spPr>
          <a:xfrm>
            <a:off x="207010" y="1483360"/>
            <a:ext cx="893699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Sharing of electrons between atoms of the same kind </a:t>
            </a:r>
            <a:endParaRPr lang="zh-CN" altLang="en-US"/>
          </a:p>
          <a:p>
            <a:r>
              <a:rPr lang="zh-CN" altLang="en-US"/>
              <a:t>E.g.  H2, Cl2, O2, etc.</a:t>
            </a:r>
            <a:endParaRPr lang="zh-CN" altLang="en-US"/>
          </a:p>
          <a:p>
            <a:r>
              <a:rPr lang="zh-CN" altLang="en-US"/>
              <a:t>Sharing of electrons between atoms of different kind </a:t>
            </a:r>
            <a:endParaRPr lang="zh-CN" altLang="en-US"/>
          </a:p>
          <a:p>
            <a:r>
              <a:rPr lang="zh-CN" altLang="en-US"/>
              <a:t>E.g.  CH4, H2O, NH3, etc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2" name="图片 101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t="11478" r="814"/>
          <a:stretch>
            <a:fillRect/>
          </a:stretch>
        </p:blipFill>
        <p:spPr>
          <a:xfrm>
            <a:off x="826135" y="268605"/>
            <a:ext cx="6033770" cy="24879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005" y="2895600"/>
            <a:ext cx="5876925" cy="1152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680" y="4187825"/>
            <a:ext cx="5810250" cy="24860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6866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b="48457"/>
          <a:stretch>
            <a:fillRect/>
          </a:stretch>
        </p:blipFill>
        <p:spPr>
          <a:xfrm>
            <a:off x="409575" y="174625"/>
            <a:ext cx="6208713" cy="3278188"/>
          </a:xfr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4572000" y="1609725"/>
            <a:ext cx="4572000" cy="11988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</a:rPr>
              <a:t>In an ionic bond, one atom essentially</a:t>
            </a:r>
            <a:r>
              <a:rPr lang="zh-CN" altLang="en-US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 donates</a:t>
            </a:r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</a:rPr>
              <a:t> an electron to </a:t>
            </a:r>
            <a:r>
              <a:rPr lang="zh-CN" altLang="en-US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stabilize</a:t>
            </a:r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</a:rPr>
              <a:t> the other atom</a:t>
            </a:r>
            <a:endParaRPr lang="zh-CN" altLang="en-US" noProof="1"/>
          </a:p>
        </p:txBody>
      </p:sp>
      <p:pic>
        <p:nvPicPr>
          <p:cNvPr id="36868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3" y="4206875"/>
            <a:ext cx="8486775" cy="1981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469130" y="2908300"/>
            <a:ext cx="4572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Electrovalent bonds are only formed between </a:t>
            </a:r>
            <a:r>
              <a:rPr lang="zh-CN" altLang="en-US">
                <a:highlight>
                  <a:srgbClr val="FFFF00"/>
                </a:highlight>
              </a:rPr>
              <a:t>metals and non-metals.</a:t>
            </a:r>
            <a:endParaRPr lang="zh-CN" altLang="en-US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7890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250" y="279400"/>
            <a:ext cx="6483350" cy="3590925"/>
          </a:xfrm>
          <a:noFill/>
          <a:ln>
            <a:noFill/>
          </a:ln>
        </p:spPr>
      </p:pic>
      <p:pic>
        <p:nvPicPr>
          <p:cNvPr id="3789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4946650" y="3232150"/>
            <a:ext cx="3959225" cy="3346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222250" y="4484370"/>
            <a:ext cx="513842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  <a:sym typeface="+mn-ea"/>
              </a:rPr>
              <a:t> Hydrophobes are nonpolar molecules and usually </a:t>
            </a:r>
            <a:r>
              <a:rPr lang="zh-CN" altLang="en-US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  <a:sym typeface="+mn-ea"/>
              </a:rPr>
              <a:t>have a long chain of carbons</a:t>
            </a:r>
            <a:r>
              <a:rPr lang="zh-CN" altLang="en-US" noProof="1">
                <a:latin typeface="Arial" panose="020B0604020202020204" pitchFamily="34" charset="0"/>
                <a:ea typeface="+mn-ea"/>
                <a:cs typeface="+mn-cs"/>
                <a:sym typeface="+mn-ea"/>
              </a:rPr>
              <a:t> that </a:t>
            </a:r>
            <a:r>
              <a:rPr lang="zh-CN" altLang="en-US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  <a:sym typeface="+mn-ea"/>
              </a:rPr>
              <a:t>do not interact with water molecules.</a:t>
            </a:r>
            <a:endParaRPr lang="zh-CN" altLang="en-US" noProof="1">
              <a:highlight>
                <a:srgbClr val="FFFF00"/>
              </a:highlight>
              <a:latin typeface="Arial" panose="020B0604020202020204" pitchFamily="34" charset="0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304165" y="135255"/>
            <a:ext cx="8535670" cy="63417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标题 171315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Protein structure</a:t>
            </a:r>
            <a:endParaRPr lang="en-GB" altLang="zh-CN"/>
          </a:p>
        </p:txBody>
      </p:sp>
      <p:pic>
        <p:nvPicPr>
          <p:cNvPr id="39938" name="图片 1713157" descr="flash_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39" name="图片 1713159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1" name="图片 5120" descr="ppt/media/image43.wmf"/>
          <p:cNvPicPr/>
          <p:nvPr/>
        </p:nvPicPr>
        <p:blipFill>
          <a:blip r:embed="rId3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4645" y="1165860"/>
            <a:ext cx="8639810" cy="49790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91310" y="2233295"/>
            <a:ext cx="962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 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sp>
        <p:nvSpPr>
          <p:cNvPr id="41986" name="内容占位符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 anchorCtr="0"/>
          <a:p>
            <a:endParaRPr lang="zh-CN" altLang="en-US"/>
          </a:p>
        </p:txBody>
      </p:sp>
      <p:pic>
        <p:nvPicPr>
          <p:cNvPr id="41987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035050"/>
            <a:ext cx="8534400" cy="5356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4034" name="标题 179302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Fibrous proteins</a:t>
            </a:r>
            <a:r>
              <a:rPr lang="zh-CN" altLang="en-GB"/>
              <a:t>纤维</a:t>
            </a:r>
            <a:r>
              <a:rPr lang="zh-CN" altLang="en-GB"/>
              <a:t>状蛋白</a:t>
            </a:r>
            <a:endParaRPr lang="zh-CN" altLang="en-GB"/>
          </a:p>
        </p:txBody>
      </p:sp>
      <p:sp>
        <p:nvSpPr>
          <p:cNvPr id="31747" name="文本框 1793027"/>
          <p:cNvSpPr txBox="1"/>
          <p:nvPr/>
        </p:nvSpPr>
        <p:spPr>
          <a:xfrm>
            <a:off x="563563" y="784225"/>
            <a:ext cx="8583613" cy="1187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  <a:buClr>
                <a:srgbClr val="10BC45"/>
              </a:buClr>
              <a:buSzPct val="80000"/>
              <a:buFont typeface="Wingdings" panose="05000000000000000000" pitchFamily="2" charset="2"/>
            </a:pPr>
            <a:r>
              <a:rPr lang="en-GB" altLang="zh-CN" b="1" noProof="1">
                <a:solidFill>
                  <a:srgbClr val="10BC45"/>
                </a:solidFill>
                <a:latin typeface="Arial" panose="020B0604020202020204" pitchFamily="34" charset="0"/>
                <a:ea typeface="+mn-ea"/>
                <a:cs typeface="+mn-cs"/>
              </a:rPr>
              <a:t>Fibrous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 proteins are formed from parallel polypeptide chains held together by cross-links. These form </a:t>
            </a:r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long, rope-like fibres, with high tensile strength and are generally insoluble in water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lang="en-GB" altLang="zh-CN" noProof="1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793031" name="文本框 1793030"/>
          <p:cNvSpPr txBox="1"/>
          <p:nvPr/>
        </p:nvSpPr>
        <p:spPr>
          <a:xfrm>
            <a:off x="563563" y="2010410"/>
            <a:ext cx="4121150" cy="193802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60680" indent="-360680"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 b="1" noProof="1">
                <a:solidFill>
                  <a:srgbClr val="10BC45"/>
                </a:solidFill>
                <a:latin typeface="Arial" panose="020B0604020202020204" pitchFamily="34" charset="0"/>
                <a:ea typeface="+mn-ea"/>
                <a:cs typeface="+mn-cs"/>
              </a:rPr>
              <a:t>collagen</a:t>
            </a:r>
            <a:r>
              <a:rPr lang="zh-CN" altLang="en-GB" b="1" noProof="1">
                <a:solidFill>
                  <a:srgbClr val="10BC45"/>
                </a:solidFill>
                <a:latin typeface="Arial" panose="020B0604020202020204" pitchFamily="34" charset="0"/>
                <a:ea typeface="+mn-ea"/>
                <a:cs typeface="+mn-cs"/>
              </a:rPr>
              <a:t>胶原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 – the main component of </a:t>
            </a:r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connective tissue 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such as ligaments</a:t>
            </a:r>
            <a:r>
              <a:rPr lang="zh-CN" altLang="en-GB" noProof="1">
                <a:latin typeface="Arial" panose="020B0604020202020204" pitchFamily="34" charset="0"/>
                <a:ea typeface="+mn-ea"/>
                <a:cs typeface="+mn-cs"/>
              </a:rPr>
              <a:t>韧带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, tendons</a:t>
            </a:r>
            <a:r>
              <a:rPr lang="zh-CN" altLang="en-GB" noProof="1">
                <a:latin typeface="Arial" panose="020B0604020202020204" pitchFamily="34" charset="0"/>
                <a:ea typeface="+mn-ea"/>
                <a:cs typeface="+mn-cs"/>
              </a:rPr>
              <a:t>肌腱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, cartilage</a:t>
            </a:r>
            <a:r>
              <a:rPr lang="zh-CN" altLang="en-GB" noProof="1">
                <a:latin typeface="Arial" panose="020B0604020202020204" pitchFamily="34" charset="0"/>
                <a:ea typeface="+mn-ea"/>
                <a:cs typeface="+mn-cs"/>
              </a:rPr>
              <a:t>软骨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lang="en-GB" altLang="zh-CN" noProof="1">
              <a:latin typeface="Arial" panose="020B0604020202020204" pitchFamily="34" charset="0"/>
            </a:endParaRPr>
          </a:p>
        </p:txBody>
      </p:sp>
      <p:sp>
        <p:nvSpPr>
          <p:cNvPr id="1793032" name="文本框 1793031"/>
          <p:cNvSpPr txBox="1"/>
          <p:nvPr/>
        </p:nvSpPr>
        <p:spPr>
          <a:xfrm>
            <a:off x="563563" y="3948113"/>
            <a:ext cx="3886200" cy="193802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60680" indent="-360680"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  <a:t>keratin</a:t>
            </a:r>
            <a:r>
              <a:rPr lang="zh-CN" altLang="en-GB" b="1">
                <a:solidFill>
                  <a:srgbClr val="10BC45"/>
                </a:solidFill>
                <a:latin typeface="Arial" panose="020B0604020202020204" pitchFamily="34" charset="0"/>
              </a:rPr>
              <a:t>角蛋白</a:t>
            </a:r>
            <a:r>
              <a:rPr lang="en-GB" altLang="zh-CN">
                <a:latin typeface="Arial" panose="020B0604020202020204" pitchFamily="34" charset="0"/>
              </a:rPr>
              <a:t> – the main component of hard structures such as hair, nails, claws</a:t>
            </a:r>
            <a:r>
              <a:rPr lang="zh-CN" altLang="en-GB">
                <a:latin typeface="Arial" panose="020B0604020202020204" pitchFamily="34" charset="0"/>
              </a:rPr>
              <a:t>爪子</a:t>
            </a:r>
            <a:r>
              <a:rPr lang="en-GB" altLang="zh-CN">
                <a:latin typeface="Arial" panose="020B0604020202020204" pitchFamily="34" charset="0"/>
              </a:rPr>
              <a:t> and hooves</a:t>
            </a:r>
            <a:r>
              <a:rPr lang="zh-CN" altLang="en-GB">
                <a:latin typeface="Arial" panose="020B0604020202020204" pitchFamily="34" charset="0"/>
              </a:rPr>
              <a:t>蹄子</a:t>
            </a:r>
            <a:r>
              <a:rPr lang="en-GB" altLang="zh-CN">
                <a:latin typeface="Arial" panose="020B0604020202020204" pitchFamily="34" charset="0"/>
              </a:rPr>
              <a:t>.</a:t>
            </a:r>
            <a:endParaRPr lang="en-GB" altLang="zh-CN">
              <a:latin typeface="Arial" panose="020B0604020202020204" pitchFamily="34" charset="0"/>
            </a:endParaRPr>
          </a:p>
        </p:txBody>
      </p:sp>
      <p:sp>
        <p:nvSpPr>
          <p:cNvPr id="1793033" name="文本框 1793032"/>
          <p:cNvSpPr txBox="1"/>
          <p:nvPr/>
        </p:nvSpPr>
        <p:spPr>
          <a:xfrm>
            <a:off x="563880" y="5778500"/>
            <a:ext cx="832231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360680" indent="-360680"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  <a:t>silk</a:t>
            </a:r>
            <a:r>
              <a:rPr lang="en-GB" altLang="zh-CN">
                <a:latin typeface="Arial" panose="020B0604020202020204" pitchFamily="34" charset="0"/>
              </a:rPr>
              <a:t> – forms spiders’ webs and silkworms’ cocoons</a:t>
            </a:r>
            <a:r>
              <a:rPr lang="zh-CN" altLang="en-GB">
                <a:latin typeface="Arial" panose="020B0604020202020204" pitchFamily="34" charset="0"/>
              </a:rPr>
              <a:t>蚕茧</a:t>
            </a:r>
            <a:r>
              <a:rPr lang="en-GB" altLang="zh-CN">
                <a:latin typeface="Arial" panose="020B0604020202020204" pitchFamily="34" charset="0"/>
              </a:rPr>
              <a:t>.</a:t>
            </a:r>
            <a:endParaRPr lang="en-GB" altLang="zh-CN">
              <a:latin typeface="Arial" panose="020B0604020202020204" pitchFamily="34" charset="0"/>
            </a:endParaRPr>
          </a:p>
        </p:txBody>
      </p:sp>
      <p:pic>
        <p:nvPicPr>
          <p:cNvPr id="44039" name="图片 1793034" descr="notes_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3788" y="150813"/>
            <a:ext cx="442912" cy="387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93036" name="图片 1793035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93038" name="图片 1793037" descr="coll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575" y="2233613"/>
            <a:ext cx="4286250" cy="3219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9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93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93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93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3031" grpId="0"/>
      <p:bldP spid="1793032" grpId="0"/>
      <p:bldP spid="17930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2250" y="236220"/>
            <a:ext cx="7240588" cy="549275"/>
          </a:xfrm>
        </p:spPr>
        <p:txBody>
          <a:bodyPr/>
          <a:p>
            <a:r>
              <a:rPr lang="zh-CN" altLang="en-US" sz="2400">
                <a:sym typeface="+mn-ea"/>
              </a:rPr>
              <a:t>Collagen: a fibrous protein</a:t>
            </a:r>
            <a:r>
              <a:rPr lang="en-US" altLang="zh-CN" sz="2400">
                <a:sym typeface="+mn-ea"/>
              </a:rPr>
              <a:t> p19</a:t>
            </a:r>
            <a:br>
              <a:rPr lang="zh-CN" altLang="en-US" sz="2400"/>
            </a:b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320040" y="542925"/>
            <a:ext cx="8634730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• </a:t>
            </a:r>
            <a:r>
              <a:rPr lang="en-US" altLang="zh-CN" sz="2000"/>
              <a:t>3 polypeptides in</a:t>
            </a:r>
            <a:r>
              <a:rPr lang="zh-CN" altLang="en-US" sz="2000"/>
              <a:t> a helical shape</a:t>
            </a:r>
            <a:endParaRPr lang="zh-CN" altLang="en-US" sz="2000"/>
          </a:p>
          <a:p>
            <a:r>
              <a:rPr lang="zh-CN" altLang="en-US" sz="2000"/>
              <a:t>• helical polypeptides are wound together creating a</a:t>
            </a:r>
            <a:r>
              <a:rPr lang="en-US" altLang="zh-CN" sz="2000"/>
              <a:t> </a:t>
            </a:r>
            <a:r>
              <a:rPr lang="zh-CN" altLang="en-US" sz="2000">
                <a:highlight>
                  <a:srgbClr val="FFFF00"/>
                </a:highlight>
              </a:rPr>
              <a:t>triple helix（</a:t>
            </a:r>
            <a:r>
              <a:rPr lang="en-US" altLang="zh-CN" sz="2000">
                <a:highlight>
                  <a:srgbClr val="FFFF00"/>
                </a:highlight>
              </a:rPr>
              <a:t>collagen molecule</a:t>
            </a:r>
            <a:r>
              <a:rPr lang="zh-CN" altLang="en-US" sz="2000">
                <a:highlight>
                  <a:srgbClr val="FFFF00"/>
                </a:highlight>
              </a:rPr>
              <a:t>胶原分子）</a:t>
            </a:r>
            <a:endParaRPr lang="zh-CN" altLang="en-US" sz="2000">
              <a:highlight>
                <a:srgbClr val="FFFF00"/>
              </a:highlight>
            </a:endParaRPr>
          </a:p>
          <a:p>
            <a:r>
              <a:rPr lang="zh-CN" altLang="en-US" sz="2000"/>
              <a:t>• </a:t>
            </a:r>
            <a:r>
              <a:rPr lang="en-US" altLang="zh-CN" sz="2000"/>
              <a:t>collagen </a:t>
            </a:r>
            <a:r>
              <a:rPr lang="en-US" altLang="zh-CN" sz="2000"/>
              <a:t>molecules </a:t>
            </a:r>
            <a:r>
              <a:rPr lang="zh-CN" altLang="en-US" sz="2000"/>
              <a:t>are held together by </a:t>
            </a:r>
            <a:r>
              <a:rPr lang="zh-CN" altLang="en-US" sz="2000">
                <a:highlight>
                  <a:srgbClr val="FFFF00"/>
                </a:highlight>
              </a:rPr>
              <a:t>hydrogen</a:t>
            </a:r>
            <a:r>
              <a:rPr lang="zh-CN" altLang="en-US" sz="2000"/>
              <a:t> bonds</a:t>
            </a:r>
            <a:endParaRPr lang="zh-CN" altLang="en-US" sz="2000"/>
          </a:p>
          <a:p>
            <a:r>
              <a:rPr lang="zh-CN" altLang="en-US" sz="2000"/>
              <a:t>• each </a:t>
            </a:r>
            <a:r>
              <a:rPr lang="en-US" altLang="zh-CN" sz="2000"/>
              <a:t>collagen</a:t>
            </a:r>
            <a:r>
              <a:rPr lang="zh-CN" altLang="en-US" sz="2000"/>
              <a:t> molecule interacts with other</a:t>
            </a:r>
            <a:r>
              <a:rPr lang="en-US" altLang="zh-CN" sz="2000"/>
              <a:t> </a:t>
            </a:r>
            <a:r>
              <a:rPr lang="zh-CN" altLang="en-US" sz="2000"/>
              <a:t>collagen molecules running parallel to it</a:t>
            </a:r>
            <a:endParaRPr lang="zh-CN" altLang="en-US" sz="2000"/>
          </a:p>
          <a:p>
            <a:r>
              <a:rPr lang="zh-CN" altLang="en-US" sz="2000"/>
              <a:t>• </a:t>
            </a:r>
            <a:r>
              <a:rPr lang="zh-CN" altLang="en-US" sz="2000">
                <a:highlight>
                  <a:srgbClr val="FFFF00"/>
                </a:highlight>
              </a:rPr>
              <a:t>covalent bonds </a:t>
            </a:r>
            <a:r>
              <a:rPr lang="zh-CN" altLang="en-US" sz="2000"/>
              <a:t>form between </a:t>
            </a:r>
            <a:r>
              <a:rPr lang="en-US" altLang="zh-CN" sz="2000"/>
              <a:t>them</a:t>
            </a:r>
            <a:endParaRPr lang="zh-CN" altLang="en-US" sz="2000"/>
          </a:p>
          <a:p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2040" y="3096260"/>
            <a:ext cx="6160770" cy="34474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96545" y="603250"/>
            <a:ext cx="805751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ym typeface="+mn-ea"/>
              </a:rPr>
              <a:t>• these cross-links hold many collagen molecules side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by side forming</a:t>
            </a:r>
            <a:r>
              <a:rPr lang="zh-CN" altLang="en-US" sz="2000">
                <a:highlight>
                  <a:srgbClr val="FFFF00"/>
                </a:highlight>
                <a:sym typeface="+mn-ea"/>
              </a:rPr>
              <a:t> fibrils原纤维</a:t>
            </a:r>
            <a:endParaRPr lang="zh-CN" altLang="en-US" sz="2000">
              <a:highlight>
                <a:srgbClr val="FFFF00"/>
              </a:highlight>
            </a:endParaRPr>
          </a:p>
          <a:p>
            <a:r>
              <a:rPr lang="zh-CN" altLang="en-US" sz="2000">
                <a:sym typeface="+mn-ea"/>
              </a:rPr>
              <a:t>• many fibrils lie alongside each other forming strong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bundles </a:t>
            </a:r>
            <a:r>
              <a:rPr lang="zh-CN" altLang="en-US" sz="2000">
                <a:highlight>
                  <a:srgbClr val="FFFF00"/>
                </a:highlight>
                <a:sym typeface="+mn-ea"/>
              </a:rPr>
              <a:t>called fibres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• collagen is flexible but has tremendous tensile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strength</a:t>
            </a:r>
            <a:endParaRPr lang="zh-CN" altLang="en-US" sz="2000"/>
          </a:p>
          <a:p>
            <a:endParaRPr lang="zh-CN" altLang="en-US" sz="20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2040" y="2724150"/>
            <a:ext cx="6160770" cy="34474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0590" y="774700"/>
            <a:ext cx="6146165" cy="51619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3314" name="标题 1694724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Introducing proteins</a:t>
            </a:r>
            <a:endParaRPr lang="en-GB" altLang="zh-CN"/>
          </a:p>
        </p:txBody>
      </p:sp>
      <p:sp>
        <p:nvSpPr>
          <p:cNvPr id="13315" name="文本框 1694726"/>
          <p:cNvSpPr txBox="1"/>
          <p:nvPr/>
        </p:nvSpPr>
        <p:spPr>
          <a:xfrm>
            <a:off x="563563" y="784225"/>
            <a:ext cx="8364537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  <a:buClr>
                <a:srgbClr val="10BC45"/>
              </a:buClr>
              <a:buSzPct val="80000"/>
              <a:buFont typeface="Wingdings" panose="05000000000000000000" pitchFamily="2" charset="2"/>
            </a:pPr>
            <a: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  <a:t>Proteins</a:t>
            </a:r>
            <a:r>
              <a:rPr lang="en-GB" altLang="zh-CN">
                <a:latin typeface="Arial" panose="020B0604020202020204" pitchFamily="34" charset="0"/>
              </a:rPr>
              <a:t> are a diverse group of </a:t>
            </a:r>
            <a:r>
              <a:rPr lang="en-GB" altLang="zh-CN">
                <a:highlight>
                  <a:srgbClr val="FFFF00"/>
                </a:highlight>
                <a:latin typeface="Arial" panose="020B0604020202020204" pitchFamily="34" charset="0"/>
              </a:rPr>
              <a:t>large and complex polymer</a:t>
            </a:r>
            <a:r>
              <a:rPr lang="en-GB" altLang="zh-CN">
                <a:latin typeface="Arial" panose="020B0604020202020204" pitchFamily="34" charset="0"/>
              </a:rPr>
              <a:t> molecules, made up of long chains of </a:t>
            </a:r>
            <a: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  <a:t>amino acids</a:t>
            </a:r>
            <a:endParaRPr lang="en-GB" altLang="zh-CN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694729" name="文本框 1694728"/>
          <p:cNvSpPr txBox="1"/>
          <p:nvPr/>
        </p:nvSpPr>
        <p:spPr>
          <a:xfrm>
            <a:off x="563563" y="1695450"/>
            <a:ext cx="8580437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  <a:buClr>
                <a:srgbClr val="10BC45"/>
              </a:buClr>
              <a:buSzPct val="80000"/>
              <a:buFont typeface="Wingdings" panose="05000000000000000000" pitchFamily="2" charset="2"/>
            </a:pPr>
            <a:r>
              <a:rPr lang="en-GB" altLang="zh-CN">
                <a:latin typeface="Arial" panose="020B0604020202020204" pitchFamily="34" charset="0"/>
              </a:rPr>
              <a:t>They have a wide range of biological roles, including:</a:t>
            </a:r>
            <a:endParaRPr lang="en-GB" altLang="zh-CN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694730" name="文本框 1694729"/>
          <p:cNvSpPr txBox="1"/>
          <p:nvPr/>
        </p:nvSpPr>
        <p:spPr>
          <a:xfrm>
            <a:off x="563563" y="2152333"/>
            <a:ext cx="4430712" cy="193802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60680" indent="-360680"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  <a:t>structural:</a:t>
            </a:r>
            <a:r>
              <a:rPr lang="en-GB" altLang="zh-CN">
                <a:latin typeface="Arial" panose="020B0604020202020204" pitchFamily="34" charset="0"/>
              </a:rPr>
              <a:t> proteins are the </a:t>
            </a:r>
            <a:r>
              <a:rPr lang="en-GB" altLang="zh-CN">
                <a:highlight>
                  <a:srgbClr val="FFFF00"/>
                </a:highlight>
                <a:latin typeface="Arial" panose="020B0604020202020204" pitchFamily="34" charset="0"/>
              </a:rPr>
              <a:t>main component of body tissues</a:t>
            </a:r>
            <a:r>
              <a:rPr lang="en-GB" altLang="zh-CN">
                <a:latin typeface="Arial" panose="020B0604020202020204" pitchFamily="34" charset="0"/>
              </a:rPr>
              <a:t>, such as muscle, skin, ligaments</a:t>
            </a:r>
            <a:r>
              <a:rPr lang="zh-CN" altLang="en-GB">
                <a:latin typeface="Arial" panose="020B0604020202020204" pitchFamily="34" charset="0"/>
              </a:rPr>
              <a:t>韧带</a:t>
            </a:r>
            <a:r>
              <a:rPr lang="en-GB" altLang="zh-CN">
                <a:latin typeface="Arial" panose="020B0604020202020204" pitchFamily="34" charset="0"/>
              </a:rPr>
              <a:t> and hair</a:t>
            </a:r>
            <a:r>
              <a:rPr lang="zh-CN" altLang="en-GB"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lang="en-US" altLang="zh-CN">
                <a:highlight>
                  <a:srgbClr val="FFFF00"/>
                </a:highlight>
                <a:latin typeface="Arial" panose="020B0604020202020204" pitchFamily="34" charset="0"/>
                <a:ea typeface="宋体" panose="02010600030101010101" pitchFamily="2" charset="-122"/>
              </a:rPr>
              <a:t>collagen</a:t>
            </a:r>
            <a:r>
              <a:rPr lang="zh-CN" altLang="en-US">
                <a:highlight>
                  <a:srgbClr val="FFFF00"/>
                </a:highlight>
                <a:latin typeface="Arial" panose="020B0604020202020204" pitchFamily="34" charset="0"/>
                <a:ea typeface="宋体" panose="02010600030101010101" pitchFamily="2" charset="-122"/>
              </a:rPr>
              <a:t>胶原蛋白</a:t>
            </a:r>
            <a:endParaRPr lang="zh-CN" altLang="en-US">
              <a:highlight>
                <a:srgbClr val="FFFF00"/>
              </a:highligh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94731" name="文本框 1694730"/>
          <p:cNvSpPr txBox="1"/>
          <p:nvPr/>
        </p:nvSpPr>
        <p:spPr>
          <a:xfrm>
            <a:off x="608011" y="3976370"/>
            <a:ext cx="4341814" cy="11988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60680" indent="-360680"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 b="1" noProof="1">
                <a:solidFill>
                  <a:srgbClr val="10BC45"/>
                </a:solidFill>
                <a:latin typeface="Arial" panose="020B0604020202020204" pitchFamily="34" charset="0"/>
                <a:ea typeface="+mn-ea"/>
                <a:cs typeface="+mn-cs"/>
              </a:rPr>
              <a:t>catalytic: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all enzymes</a:t>
            </a:r>
            <a:r>
              <a:rPr lang="zh-CN" altLang="en-GB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酶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 are proteins, catalyzing many biochemical reactions</a:t>
            </a:r>
            <a:endParaRPr lang="en-GB" altLang="zh-CN" noProof="1">
              <a:latin typeface="Arial" panose="020B0604020202020204" pitchFamily="34" charset="0"/>
            </a:endParaRPr>
          </a:p>
        </p:txBody>
      </p:sp>
      <p:sp>
        <p:nvSpPr>
          <p:cNvPr id="1694732" name="文本框 1694731"/>
          <p:cNvSpPr txBox="1"/>
          <p:nvPr/>
        </p:nvSpPr>
        <p:spPr>
          <a:xfrm>
            <a:off x="563561" y="5164137"/>
            <a:ext cx="8580439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60680" indent="-360680"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 b="1" noProof="1">
                <a:solidFill>
                  <a:srgbClr val="10BC45"/>
                </a:solidFill>
                <a:latin typeface="Arial" panose="020B0604020202020204" pitchFamily="34" charset="0"/>
                <a:ea typeface="+mn-ea"/>
                <a:cs typeface="+mn-cs"/>
              </a:rPr>
              <a:t>signalling: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 many </a:t>
            </a:r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hormones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 and receptors are proteins</a:t>
            </a:r>
            <a:endParaRPr lang="en-GB" altLang="zh-CN" noProof="1">
              <a:latin typeface="Arial" panose="020B0604020202020204" pitchFamily="34" charset="0"/>
            </a:endParaRPr>
          </a:p>
        </p:txBody>
      </p:sp>
      <p:sp>
        <p:nvSpPr>
          <p:cNvPr id="1694733" name="文本框 1694732"/>
          <p:cNvSpPr txBox="1"/>
          <p:nvPr/>
        </p:nvSpPr>
        <p:spPr>
          <a:xfrm>
            <a:off x="563561" y="5711825"/>
            <a:ext cx="7319964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60680" indent="-360680"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 b="1" noProof="1">
                <a:solidFill>
                  <a:srgbClr val="10BC45"/>
                </a:solidFill>
                <a:latin typeface="Arial" panose="020B0604020202020204" pitchFamily="34" charset="0"/>
                <a:ea typeface="+mn-ea"/>
                <a:cs typeface="+mn-cs"/>
              </a:rPr>
              <a:t>immunological: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 all </a:t>
            </a:r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antibodies</a:t>
            </a:r>
            <a:r>
              <a:rPr lang="zh-CN" altLang="en-GB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抗体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 are proteins.</a:t>
            </a:r>
            <a:endParaRPr lang="en-GB" altLang="zh-CN" noProof="1">
              <a:latin typeface="Arial" panose="020B0604020202020204" pitchFamily="34" charset="0"/>
            </a:endParaRPr>
          </a:p>
        </p:txBody>
      </p:sp>
      <p:pic>
        <p:nvPicPr>
          <p:cNvPr id="1694738" name="图片 1694737" descr="stea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3625" y="2290763"/>
            <a:ext cx="4095750" cy="2733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94739" name="图片 1694738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94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94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1694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94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94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94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4729" grpId="0"/>
      <p:bldP spid="1694730" grpId="0"/>
      <p:bldP spid="1694731" grpId="0"/>
      <p:bldP spid="1694732" grpId="0"/>
      <p:bldP spid="169473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795090" name="图片 1795089" descr="myoglob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8225" y="3000375"/>
            <a:ext cx="4095750" cy="306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3" name="标题 179507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Globular proteins</a:t>
            </a:r>
            <a:endParaRPr lang="en-GB" altLang="zh-CN"/>
          </a:p>
        </p:txBody>
      </p:sp>
      <p:sp>
        <p:nvSpPr>
          <p:cNvPr id="46084" name="文本框 1795074"/>
          <p:cNvSpPr txBox="1"/>
          <p:nvPr/>
        </p:nvSpPr>
        <p:spPr>
          <a:xfrm>
            <a:off x="563563" y="784225"/>
            <a:ext cx="8186737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  <a:buClr>
                <a:srgbClr val="10BC45"/>
              </a:buClr>
              <a:buSzPct val="80000"/>
              <a:buFont typeface="Wingdings" panose="05000000000000000000" pitchFamily="2" charset="2"/>
            </a:pPr>
            <a: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  <a:t>Globular</a:t>
            </a:r>
            <a:r>
              <a:rPr lang="en-GB" altLang="zh-CN">
                <a:latin typeface="Arial" panose="020B0604020202020204" pitchFamily="34" charset="0"/>
              </a:rPr>
              <a:t> proteins usually have a </a:t>
            </a:r>
            <a:r>
              <a:rPr lang="en-GB" altLang="zh-CN">
                <a:highlight>
                  <a:srgbClr val="FFFF00"/>
                </a:highlight>
                <a:latin typeface="Arial" panose="020B0604020202020204" pitchFamily="34" charset="0"/>
              </a:rPr>
              <a:t>spherical shape</a:t>
            </a:r>
            <a:r>
              <a:rPr lang="en-GB" altLang="zh-CN">
                <a:latin typeface="Arial" panose="020B0604020202020204" pitchFamily="34" charset="0"/>
              </a:rPr>
              <a:t> caused by tightly folded polypeptide chains.</a:t>
            </a:r>
            <a:endParaRPr lang="en-GB" altLang="zh-CN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795078" name="文本框 1795077"/>
          <p:cNvSpPr txBox="1"/>
          <p:nvPr/>
        </p:nvSpPr>
        <p:spPr>
          <a:xfrm>
            <a:off x="563563" y="1657350"/>
            <a:ext cx="8583612" cy="1187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  <a:buClr>
                <a:srgbClr val="10BC45"/>
              </a:buClr>
              <a:buSzPct val="80000"/>
              <a:buFont typeface="Wingdings" panose="05000000000000000000" pitchFamily="2" charset="2"/>
            </a:pPr>
            <a:r>
              <a:rPr lang="en-GB" altLang="zh-CN">
                <a:latin typeface="Arial" panose="020B0604020202020204" pitchFamily="34" charset="0"/>
              </a:rPr>
              <a:t>The chains are usually folded so that </a:t>
            </a:r>
            <a:r>
              <a:rPr lang="en-GB" altLang="zh-CN">
                <a:highlight>
                  <a:srgbClr val="FFFF00"/>
                </a:highlight>
                <a:latin typeface="Arial" panose="020B0604020202020204" pitchFamily="34" charset="0"/>
              </a:rPr>
              <a:t>hydrophobic groups are on the inside</a:t>
            </a:r>
            <a:r>
              <a:rPr lang="en-GB" altLang="zh-CN">
                <a:latin typeface="Arial" panose="020B0604020202020204" pitchFamily="34" charset="0"/>
              </a:rPr>
              <a:t>, while the </a:t>
            </a:r>
            <a:r>
              <a:rPr lang="en-GB" altLang="zh-CN">
                <a:highlight>
                  <a:srgbClr val="FFFF00"/>
                </a:highlight>
                <a:latin typeface="Arial" panose="020B0604020202020204" pitchFamily="34" charset="0"/>
              </a:rPr>
              <a:t>hydrophilic groups are on the outside</a:t>
            </a:r>
            <a:r>
              <a:rPr lang="en-GB" altLang="zh-CN">
                <a:latin typeface="Arial" panose="020B0604020202020204" pitchFamily="34" charset="0"/>
              </a:rPr>
              <a:t>. This makes many </a:t>
            </a:r>
            <a:r>
              <a:rPr lang="en-GB" altLang="zh-CN">
                <a:highlight>
                  <a:srgbClr val="FFFF00"/>
                </a:highlight>
                <a:latin typeface="Arial" panose="020B0604020202020204" pitchFamily="34" charset="0"/>
              </a:rPr>
              <a:t>globular proteins soluble in water.</a:t>
            </a:r>
            <a:endParaRPr lang="en-GB" altLang="zh-CN">
              <a:highlight>
                <a:srgbClr val="FFFF00"/>
              </a:highligh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795079" name="文本框 1795078"/>
          <p:cNvSpPr txBox="1"/>
          <p:nvPr/>
        </p:nvSpPr>
        <p:spPr>
          <a:xfrm>
            <a:off x="563563" y="4511675"/>
            <a:ext cx="4171950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60680" indent="-360680"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  <a:t>enzymes</a:t>
            </a:r>
            <a:r>
              <a:rPr lang="en-GB" altLang="zh-CN">
                <a:latin typeface="Arial" panose="020B0604020202020204" pitchFamily="34" charset="0"/>
              </a:rPr>
              <a:t> – such as lipase and DNA polymerase.</a:t>
            </a:r>
            <a:endParaRPr lang="en-GB" altLang="zh-CN">
              <a:latin typeface="Arial" panose="020B0604020202020204" pitchFamily="34" charset="0"/>
            </a:endParaRPr>
          </a:p>
        </p:txBody>
      </p:sp>
      <p:sp>
        <p:nvSpPr>
          <p:cNvPr id="1795080" name="文本框 1795079"/>
          <p:cNvSpPr txBox="1"/>
          <p:nvPr/>
        </p:nvSpPr>
        <p:spPr>
          <a:xfrm>
            <a:off x="563563" y="5391150"/>
            <a:ext cx="4019550" cy="11988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60680" indent="-360680"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  <a:t>hormones</a:t>
            </a:r>
            <a:r>
              <a:rPr lang="zh-CN" altLang="en-GB" b="1">
                <a:solidFill>
                  <a:srgbClr val="10BC45"/>
                </a:solidFill>
                <a:latin typeface="Arial" panose="020B0604020202020204" pitchFamily="34" charset="0"/>
              </a:rPr>
              <a:t>激素</a:t>
            </a:r>
            <a:r>
              <a:rPr lang="en-GB" altLang="zh-CN">
                <a:latin typeface="Arial" panose="020B0604020202020204" pitchFamily="34" charset="0"/>
              </a:rPr>
              <a:t> – such as oestrogen</a:t>
            </a:r>
            <a:r>
              <a:rPr lang="zh-CN" altLang="en-GB">
                <a:latin typeface="Arial" panose="020B0604020202020204" pitchFamily="34" charset="0"/>
              </a:rPr>
              <a:t>雌激素</a:t>
            </a:r>
            <a:r>
              <a:rPr lang="en-GB" altLang="zh-CN">
                <a:latin typeface="Arial" panose="020B0604020202020204" pitchFamily="34" charset="0"/>
              </a:rPr>
              <a:t> and insulin</a:t>
            </a:r>
            <a:r>
              <a:rPr lang="zh-CN" altLang="en-GB">
                <a:latin typeface="Arial" panose="020B0604020202020204" pitchFamily="34" charset="0"/>
              </a:rPr>
              <a:t>胰岛素</a:t>
            </a:r>
            <a:r>
              <a:rPr lang="en-GB" altLang="zh-CN">
                <a:latin typeface="Arial" panose="020B0604020202020204" pitchFamily="34" charset="0"/>
              </a:rPr>
              <a:t>.</a:t>
            </a:r>
            <a:endParaRPr lang="en-GB" altLang="zh-CN">
              <a:latin typeface="Arial" panose="020B0604020202020204" pitchFamily="34" charset="0"/>
            </a:endParaRPr>
          </a:p>
        </p:txBody>
      </p:sp>
      <p:sp>
        <p:nvSpPr>
          <p:cNvPr id="1795081" name="文本框 1795080"/>
          <p:cNvSpPr txBox="1"/>
          <p:nvPr/>
        </p:nvSpPr>
        <p:spPr>
          <a:xfrm>
            <a:off x="468313" y="2790190"/>
            <a:ext cx="4210050" cy="193802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60680" indent="-360680"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  <a:t>transport proteins</a:t>
            </a:r>
            <a:r>
              <a:rPr lang="en-GB" altLang="zh-CN">
                <a:latin typeface="Arial" panose="020B0604020202020204" pitchFamily="34" charset="0"/>
              </a:rPr>
              <a:t> – such as </a:t>
            </a:r>
            <a:r>
              <a:rPr lang="en-GB" altLang="zh-CN">
                <a:highlight>
                  <a:srgbClr val="FFFF00"/>
                </a:highlight>
                <a:latin typeface="Arial" panose="020B0604020202020204" pitchFamily="34" charset="0"/>
              </a:rPr>
              <a:t>haemoglobin</a:t>
            </a:r>
            <a:r>
              <a:rPr lang="en-GB" altLang="zh-CN">
                <a:latin typeface="Arial" panose="020B0604020202020204" pitchFamily="34" charset="0"/>
              </a:rPr>
              <a:t>, </a:t>
            </a:r>
            <a:r>
              <a:rPr lang="en-GB" altLang="zh-CN">
                <a:highlight>
                  <a:srgbClr val="FFFF00"/>
                </a:highlight>
                <a:latin typeface="Arial" panose="020B0604020202020204" pitchFamily="34" charset="0"/>
              </a:rPr>
              <a:t>myoglobin</a:t>
            </a:r>
            <a:r>
              <a:rPr lang="zh-CN" altLang="en-GB">
                <a:latin typeface="Arial" panose="020B0604020202020204" pitchFamily="34" charset="0"/>
              </a:rPr>
              <a:t>肌红蛋白</a:t>
            </a:r>
            <a:r>
              <a:rPr lang="en-GB" altLang="zh-CN">
                <a:latin typeface="Arial" panose="020B0604020202020204" pitchFamily="34" charset="0"/>
              </a:rPr>
              <a:t> and those embedded in membranes.</a:t>
            </a:r>
            <a:endParaRPr lang="en-GB" altLang="zh-CN">
              <a:latin typeface="Arial" panose="020B0604020202020204" pitchFamily="34" charset="0"/>
            </a:endParaRPr>
          </a:p>
        </p:txBody>
      </p:sp>
      <p:pic>
        <p:nvPicPr>
          <p:cNvPr id="46089" name="图片 1795082" descr="notes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788" y="150813"/>
            <a:ext cx="442912" cy="387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95084" name="图片 1795083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95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95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795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95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95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5078" grpId="0"/>
      <p:bldP spid="1795079" grpId="0"/>
      <p:bldP spid="1795080" grpId="0"/>
      <p:bldP spid="179508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2250" y="327025"/>
            <a:ext cx="7240588" cy="549275"/>
          </a:xfrm>
        </p:spPr>
        <p:txBody>
          <a:bodyPr/>
          <a:p>
            <a:r>
              <a:rPr lang="zh-CN" altLang="en-US">
                <a:sym typeface="+mn-ea"/>
              </a:rPr>
              <a:t>Haemoglobin: a globular protein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08610" y="683260"/>
            <a:ext cx="852678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• made of 4 polypeptide chains therefore they have a</a:t>
            </a:r>
            <a:endParaRPr lang="zh-CN" altLang="en-US"/>
          </a:p>
          <a:p>
            <a:r>
              <a:rPr lang="zh-CN" altLang="en-US"/>
              <a:t>quaternary structure</a:t>
            </a:r>
            <a:endParaRPr lang="zh-CN" altLang="en-US"/>
          </a:p>
          <a:p>
            <a:r>
              <a:rPr lang="zh-CN" altLang="en-US"/>
              <a:t>• each polypeptide chain has </a:t>
            </a:r>
            <a:r>
              <a:rPr lang="zh-CN" altLang="en-US">
                <a:solidFill>
                  <a:srgbClr val="FF0000"/>
                </a:solidFill>
              </a:rPr>
              <a:t>a haem group血红素基</a:t>
            </a:r>
            <a:r>
              <a:rPr lang="zh-CN" altLang="en-US"/>
              <a:t> attached</a:t>
            </a:r>
            <a:endParaRPr lang="zh-CN" altLang="en-US"/>
          </a:p>
          <a:p>
            <a:r>
              <a:rPr lang="zh-CN" altLang="en-US"/>
              <a:t>(prosthetic group</a:t>
            </a:r>
            <a:r>
              <a:rPr lang="zh-CN" altLang="en-US"/>
              <a:t>辅基) to it</a:t>
            </a:r>
            <a:endParaRPr lang="zh-CN" altLang="en-US"/>
          </a:p>
          <a:p>
            <a:r>
              <a:rPr lang="zh-CN" altLang="en-US"/>
              <a:t>• haem contains charged particle of</a:t>
            </a:r>
            <a:r>
              <a:rPr lang="zh-CN" altLang="en-US">
                <a:highlight>
                  <a:srgbClr val="FFFF00"/>
                </a:highlight>
              </a:rPr>
              <a:t> iron</a:t>
            </a:r>
            <a:endParaRPr lang="zh-CN" altLang="en-US"/>
          </a:p>
          <a:p>
            <a:r>
              <a:rPr lang="zh-CN" altLang="en-US"/>
              <a:t>• the haem group is also responsible for the colour of</a:t>
            </a:r>
            <a:endParaRPr lang="zh-CN" altLang="en-US"/>
          </a:p>
          <a:p>
            <a:r>
              <a:rPr lang="zh-CN" altLang="en-US"/>
              <a:t>haemoglobin</a:t>
            </a:r>
            <a:endParaRPr lang="zh-CN" altLang="en-US"/>
          </a:p>
          <a:p>
            <a:r>
              <a:rPr lang="zh-CN" altLang="en-US"/>
              <a:t>•</a:t>
            </a:r>
            <a:r>
              <a:rPr lang="zh-CN" altLang="en-US">
                <a:highlight>
                  <a:srgbClr val="FFFF00"/>
                </a:highlight>
              </a:rPr>
              <a:t> each polypeptide chain can carry one molecule of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oxygen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zh-CN" altLang="en-US"/>
              <a:t>• in total, haemoglobin can carry</a:t>
            </a:r>
            <a:r>
              <a:rPr lang="zh-CN" altLang="en-US">
                <a:solidFill>
                  <a:srgbClr val="FF0000"/>
                </a:solidFill>
              </a:rPr>
              <a:t> 4 molecules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of oxygen or 8 oxygen atoms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55700" y="4467860"/>
            <a:ext cx="6467475" cy="19526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210" y="216535"/>
            <a:ext cx="8131810" cy="65697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conjugated protein</a:t>
            </a:r>
            <a:r>
              <a:rPr lang="zh-CN" altLang="en-US"/>
              <a:t>结合蛋白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2250" y="791210"/>
            <a:ext cx="81864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Conjugated proteins are a type of </a:t>
            </a:r>
            <a:r>
              <a:rPr lang="zh-CN" altLang="en-US">
                <a:highlight>
                  <a:srgbClr val="FFFF00"/>
                </a:highlight>
              </a:rPr>
              <a:t>protein that contains some non-protein elements</a:t>
            </a:r>
            <a:r>
              <a:rPr lang="zh-CN" altLang="en-US"/>
              <a:t> called the</a:t>
            </a:r>
            <a:r>
              <a:rPr lang="zh-CN" altLang="en-US">
                <a:highlight>
                  <a:srgbClr val="FFFF00"/>
                </a:highlight>
              </a:rPr>
              <a:t> prosthetic group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5305" y="2192655"/>
            <a:ext cx="807275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/>
              <a:t>Lipoproteins</a:t>
            </a:r>
            <a:r>
              <a:rPr lang="zh-CN" altLang="en-US"/>
              <a:t>脂蛋白 – proteins and lipid</a:t>
            </a:r>
            <a:endParaRPr lang="zh-CN" alt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/>
              <a:t>Nucleoproteins</a:t>
            </a:r>
            <a:r>
              <a:rPr lang="zh-CN" altLang="en-US"/>
              <a:t>核蛋白 – protein and nucleic acid</a:t>
            </a:r>
            <a:endParaRPr lang="zh-CN" alt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/>
              <a:t>Metalloproteins金属蛋白 – metal-binding proteins with zinc, iron, or copper（</a:t>
            </a:r>
            <a:r>
              <a:rPr lang="en-US" altLang="zh-CN"/>
              <a:t>Hb</a:t>
            </a:r>
            <a:r>
              <a:rPr lang="zh-CN" altLang="en-US"/>
              <a:t>）</a:t>
            </a:r>
            <a:endParaRPr lang="zh-CN" alt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/>
              <a:t>Mucoproteins</a:t>
            </a:r>
            <a:r>
              <a:rPr lang="zh-CN" altLang="en-US"/>
              <a:t>黏蛋白 and glycoproteins</a:t>
            </a:r>
            <a:r>
              <a:rPr lang="zh-CN" altLang="en-US"/>
              <a:t>糖蛋白 – protein and carbohydrates</a:t>
            </a:r>
            <a:endParaRPr lang="zh-CN" alt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53450" name="图片 1853449" descr="albumin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8263" y="1990725"/>
            <a:ext cx="3617912" cy="1724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0" name="标题 185344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Denaturing proteins</a:t>
            </a:r>
            <a:r>
              <a:rPr lang="en-US" altLang="en-GB"/>
              <a:t> denaturation</a:t>
            </a:r>
            <a:r>
              <a:rPr lang="zh-CN" altLang="en-US"/>
              <a:t>失活</a:t>
            </a:r>
            <a:endParaRPr lang="zh-CN" altLang="en-US"/>
          </a:p>
        </p:txBody>
      </p:sp>
      <p:sp>
        <p:nvSpPr>
          <p:cNvPr id="35843" name="文本框 1853443"/>
          <p:cNvSpPr txBox="1"/>
          <p:nvPr/>
        </p:nvSpPr>
        <p:spPr>
          <a:xfrm>
            <a:off x="563563" y="784225"/>
            <a:ext cx="8402638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  <a:buClr>
                <a:srgbClr val="10BC45"/>
              </a:buClr>
              <a:buSzPct val="80000"/>
              <a:buFont typeface="Wingdings" panose="05000000000000000000" pitchFamily="2" charset="2"/>
            </a:pP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If the </a:t>
            </a:r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bonds 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that maintain a protein’s shape are</a:t>
            </a:r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 broken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, the protein will stop working properly and is </a:t>
            </a:r>
            <a:r>
              <a:rPr lang="en-GB" altLang="zh-CN" b="1" noProof="1">
                <a:solidFill>
                  <a:srgbClr val="10BC45"/>
                </a:solidFill>
                <a:latin typeface="Arial" panose="020B0604020202020204" pitchFamily="34" charset="0"/>
                <a:ea typeface="+mn-ea"/>
                <a:cs typeface="+mn-cs"/>
              </a:rPr>
              <a:t>denatured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lang="en-GB" altLang="zh-CN" noProof="1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853445" name="文本框 1853444"/>
          <p:cNvSpPr txBox="1"/>
          <p:nvPr/>
        </p:nvSpPr>
        <p:spPr>
          <a:xfrm>
            <a:off x="563563" y="4086225"/>
            <a:ext cx="8402637" cy="1187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  <a:buClr>
                <a:srgbClr val="10BC45"/>
              </a:buClr>
              <a:buSzPct val="80000"/>
              <a:buFont typeface="Wingdings" panose="05000000000000000000" pitchFamily="2" charset="2"/>
            </a:pPr>
            <a:r>
              <a:rPr lang="en-GB" altLang="zh-CN">
                <a:latin typeface="Arial" panose="020B0604020202020204" pitchFamily="34" charset="0"/>
              </a:rPr>
              <a:t>Changes in </a:t>
            </a:r>
            <a:r>
              <a:rPr lang="en-GB" altLang="zh-CN">
                <a:highlight>
                  <a:srgbClr val="FFFF00"/>
                </a:highlight>
                <a:latin typeface="Arial" panose="020B0604020202020204" pitchFamily="34" charset="0"/>
              </a:rPr>
              <a:t>temperature, pH or salt</a:t>
            </a:r>
            <a:r>
              <a:rPr lang="en-GB" altLang="zh-CN">
                <a:latin typeface="Arial" panose="020B0604020202020204" pitchFamily="34" charset="0"/>
              </a:rPr>
              <a:t> concentration can all denature a protein, although the specific conditions will vary from protein to protein.</a:t>
            </a:r>
            <a:endParaRPr lang="en-GB" altLang="zh-CN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853447" name="文本框 1853446"/>
          <p:cNvSpPr txBox="1"/>
          <p:nvPr/>
        </p:nvSpPr>
        <p:spPr>
          <a:xfrm>
            <a:off x="563563" y="5318125"/>
            <a:ext cx="8580437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  <a:buClr>
                <a:srgbClr val="10BC45"/>
              </a:buClr>
              <a:buSzPct val="80000"/>
              <a:buFont typeface="Wingdings" panose="05000000000000000000" pitchFamily="2" charset="2"/>
            </a:pPr>
            <a:r>
              <a:rPr lang="en-GB" altLang="zh-CN">
                <a:latin typeface="Arial" panose="020B0604020202020204" pitchFamily="34" charset="0"/>
              </a:rPr>
              <a:t>Fibrous proteins lose their structural strength when denatured, whereas globular proteins become insoluble and inactive.</a:t>
            </a:r>
            <a:endParaRPr lang="en-GB" altLang="zh-CN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853452" name="右箭头 1853451"/>
          <p:cNvSpPr/>
          <p:nvPr/>
        </p:nvSpPr>
        <p:spPr>
          <a:xfrm>
            <a:off x="3362325" y="2500313"/>
            <a:ext cx="1219200" cy="330200"/>
          </a:xfrm>
          <a:prstGeom prst="rightArrow">
            <a:avLst>
              <a:gd name="adj1" fmla="val 50000"/>
              <a:gd name="adj2" fmla="val 92256"/>
            </a:avLst>
          </a:prstGeom>
          <a:solidFill>
            <a:srgbClr val="10BC45"/>
          </a:solidFill>
          <a:ln w="25400">
            <a:noFill/>
          </a:ln>
          <a:effectLst>
            <a:outerShdw dist="40159" dir="4293848" algn="ctr" rotWithShape="0">
              <a:srgbClr val="5F5F5F">
                <a:alpha val="50000"/>
              </a:srgbClr>
            </a:outerShdw>
          </a:effectLst>
        </p:spPr>
        <p:txBody>
          <a:bodyPr anchor="t" anchorCtr="0"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853453" name="文本框 1853452"/>
          <p:cNvSpPr txBox="1"/>
          <p:nvPr/>
        </p:nvSpPr>
        <p:spPr>
          <a:xfrm>
            <a:off x="2828925" y="3060700"/>
            <a:ext cx="2286000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  <a:buClr>
                <a:srgbClr val="10BC45"/>
              </a:buClr>
              <a:buSzPct val="80000"/>
              <a:buFont typeface="Wingdings" panose="05000000000000000000" pitchFamily="2" charset="2"/>
            </a:pPr>
            <a: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  <a:t>denaturation: bonds broken</a:t>
            </a:r>
            <a:endParaRPr lang="en-GB" altLang="zh-CN" b="1">
              <a:solidFill>
                <a:srgbClr val="10BC45"/>
              </a:solidFill>
              <a:latin typeface="Arial" panose="020B0604020202020204" pitchFamily="34" charset="0"/>
            </a:endParaRPr>
          </a:p>
        </p:txBody>
      </p:sp>
      <p:pic>
        <p:nvPicPr>
          <p:cNvPr id="48136" name="图片 1853454" descr="notes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788" y="150813"/>
            <a:ext cx="442912" cy="387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53456" name="图片 1853455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8" name="图片 1853457" descr="albumi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8" y="1711325"/>
            <a:ext cx="2303462" cy="22844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53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53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5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53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853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45" grpId="0"/>
      <p:bldP spid="1853447" grpId="0"/>
      <p:bldP spid="185345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标题 179712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Biuret test for proteins</a:t>
            </a:r>
            <a:endParaRPr lang="en-GB" altLang="zh-CN"/>
          </a:p>
        </p:txBody>
      </p:sp>
      <p:pic>
        <p:nvPicPr>
          <p:cNvPr id="50178" name="图片 1797128" descr="flash_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79" name="图片 1797130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80" name="图片 1797133" descr="exp_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0" y="150813"/>
            <a:ext cx="611188" cy="3889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5" name="图片 6144" descr="ppt/media/image55.wmf"/>
          <p:cNvPicPr/>
          <p:nvPr/>
        </p:nvPicPr>
        <p:blipFill>
          <a:blip r:embed="rId4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标题 185548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Proteins: true or false?</a:t>
            </a:r>
            <a:endParaRPr lang="en-GB" altLang="zh-CN"/>
          </a:p>
        </p:txBody>
      </p:sp>
      <p:pic>
        <p:nvPicPr>
          <p:cNvPr id="52226" name="图片 1855492" descr="flash_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27" name="图片 1855494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69" name="图片 7168" descr="ppt/media/image56.wmf"/>
          <p:cNvPicPr/>
          <p:nvPr/>
        </p:nvPicPr>
        <p:blipFill>
          <a:blip r:embed="rId3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6322" name="标题 171724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Introduction to lipids</a:t>
            </a:r>
            <a:endParaRPr lang="en-GB" altLang="zh-CN"/>
          </a:p>
        </p:txBody>
      </p:sp>
      <p:sp>
        <p:nvSpPr>
          <p:cNvPr id="1717257" name="文本框 1717256"/>
          <p:cNvSpPr txBox="1"/>
          <p:nvPr/>
        </p:nvSpPr>
        <p:spPr>
          <a:xfrm>
            <a:off x="563560" y="784225"/>
            <a:ext cx="8402640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  <a:buClr>
                <a:srgbClr val="10BC45"/>
              </a:buClr>
              <a:buSzPct val="80000"/>
              <a:buFont typeface="Wingdings" panose="05000000000000000000" pitchFamily="2" charset="2"/>
            </a:pPr>
            <a:r>
              <a:rPr lang="en-GB" altLang="zh-CN" b="1" noProof="1">
                <a:solidFill>
                  <a:srgbClr val="10BC4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Lipids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are a diverse group of compounds that are </a:t>
            </a:r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insoluble</a:t>
            </a:r>
            <a:r>
              <a:rPr lang="zh-CN" altLang="en-GB" noProof="1">
                <a:highlight>
                  <a:srgbClr val="FFFF00"/>
                </a:highligh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noProof="1">
                <a:highlight>
                  <a:srgbClr val="FFFF00"/>
                </a:highligh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non-polar</a:t>
            </a:r>
            <a:r>
              <a:rPr lang="zh-CN" altLang="en-GB" noProof="1">
                <a:highlight>
                  <a:srgbClr val="FFFF00"/>
                </a:highligh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water but soluble in organic solvents such as ethanol.</a:t>
            </a:r>
            <a:endParaRPr lang="en-GB" altLang="zh-CN" noProof="1">
              <a:ea typeface="Arial" panose="020B0604020202020204" pitchFamily="34" charset="0"/>
            </a:endParaRPr>
          </a:p>
        </p:txBody>
      </p:sp>
      <p:sp>
        <p:nvSpPr>
          <p:cNvPr id="1717258" name="文本框 1717257"/>
          <p:cNvSpPr txBox="1"/>
          <p:nvPr/>
        </p:nvSpPr>
        <p:spPr>
          <a:xfrm>
            <a:off x="563560" y="1960561"/>
            <a:ext cx="3754440" cy="2647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  <a:buClr>
                <a:srgbClr val="10BC45"/>
              </a:buClr>
              <a:buSzPct val="80000"/>
              <a:buFont typeface="Wingdings" panose="05000000000000000000" pitchFamily="2" charset="2"/>
            </a:pPr>
            <a:r>
              <a:rPr lang="en-GB" altLang="zh-CN" noProof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most common types of lipid are </a:t>
            </a:r>
            <a:r>
              <a:rPr lang="en-GB" altLang="zh-CN" b="1" noProof="1">
                <a:solidFill>
                  <a:srgbClr val="10BC4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triglycerides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(sometimes known as true fats or neutral fats), but other important lipids include </a:t>
            </a:r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waxes, steroids and cholesterol.</a:t>
            </a:r>
            <a:endParaRPr lang="en-GB" altLang="zh-CN" noProof="1">
              <a:highlight>
                <a:srgbClr val="FFFF00"/>
              </a:highlight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7263" name="文本框 1717262"/>
          <p:cNvSpPr txBox="1"/>
          <p:nvPr/>
        </p:nvSpPr>
        <p:spPr>
          <a:xfrm>
            <a:off x="563560" y="4962525"/>
            <a:ext cx="8199440" cy="1187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  <a:buClr>
                <a:srgbClr val="10BC45"/>
              </a:buClr>
              <a:buSzPct val="80000"/>
              <a:buFont typeface="Wingdings" panose="05000000000000000000" pitchFamily="2" charset="2"/>
            </a:pPr>
            <a:r>
              <a:rPr lang="en-GB" altLang="zh-CN" noProof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Like carbohydrates, lipids contain carbon, hydrogen and oxygen, but they have a </a:t>
            </a:r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higher proportion of hydrogen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a </a:t>
            </a:r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lower proportion of oxygen.</a:t>
            </a:r>
            <a:endParaRPr lang="en-GB" altLang="zh-CN" noProof="1">
              <a:highlight>
                <a:srgbClr val="FFFF00"/>
              </a:highlight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17270" name="图片 1717269" descr="olive-oi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8975" y="1851025"/>
            <a:ext cx="4286250" cy="2867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17271" name="图片 1717270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17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17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17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7258" grpId="0"/>
      <p:bldP spid="171726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190750" y="190500"/>
            <a:ext cx="4762500" cy="6477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96783" name="椭圆 1696782"/>
          <p:cNvSpPr/>
          <p:nvPr/>
        </p:nvSpPr>
        <p:spPr>
          <a:xfrm>
            <a:off x="4745038" y="2374900"/>
            <a:ext cx="1611312" cy="1644650"/>
          </a:xfrm>
          <a:prstGeom prst="ellipse">
            <a:avLst/>
          </a:prstGeom>
          <a:solidFill>
            <a:srgbClr val="F74F4F">
              <a:alpha val="50000"/>
            </a:srgbClr>
          </a:solidFill>
          <a:ln w="9525">
            <a:noFill/>
          </a:ln>
        </p:spPr>
        <p:txBody>
          <a:bodyPr anchor="t" anchorCtr="0"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696784" name="椭圆 1696783"/>
          <p:cNvSpPr/>
          <p:nvPr/>
        </p:nvSpPr>
        <p:spPr>
          <a:xfrm>
            <a:off x="2501900" y="2384425"/>
            <a:ext cx="1611313" cy="1644650"/>
          </a:xfrm>
          <a:prstGeom prst="ellipse">
            <a:avLst/>
          </a:prstGeom>
          <a:solidFill>
            <a:srgbClr val="99CCFF">
              <a:alpha val="50000"/>
            </a:srgbClr>
          </a:solidFill>
          <a:ln w="9525">
            <a:noFill/>
          </a:ln>
        </p:spPr>
        <p:txBody>
          <a:bodyPr anchor="t" anchorCtr="0"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696785" name="椭圆 1696784"/>
          <p:cNvSpPr/>
          <p:nvPr/>
        </p:nvSpPr>
        <p:spPr>
          <a:xfrm>
            <a:off x="3948113" y="3590925"/>
            <a:ext cx="957262" cy="976313"/>
          </a:xfrm>
          <a:prstGeom prst="ellipse">
            <a:avLst/>
          </a:prstGeom>
          <a:solidFill>
            <a:srgbClr val="9900FF">
              <a:alpha val="50000"/>
            </a:srgbClr>
          </a:solidFill>
          <a:ln w="9525">
            <a:noFill/>
          </a:ln>
        </p:spPr>
        <p:txBody>
          <a:bodyPr anchor="t" anchorCtr="0"/>
          <a:p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1696781" name="图片 1696780" descr="amino acid gener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2275" y="2198688"/>
            <a:ext cx="3221038" cy="1992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5" name="标题 169676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The general structure of amino acids</a:t>
            </a:r>
            <a:endParaRPr lang="en-GB" altLang="zh-CN"/>
          </a:p>
        </p:txBody>
      </p:sp>
      <p:sp>
        <p:nvSpPr>
          <p:cNvPr id="15366" name="文本框 1696779"/>
          <p:cNvSpPr txBox="1"/>
          <p:nvPr/>
        </p:nvSpPr>
        <p:spPr>
          <a:xfrm>
            <a:off x="563563" y="784225"/>
            <a:ext cx="8580437" cy="1187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  <a:buClr>
                <a:srgbClr val="10BC45"/>
              </a:buClr>
              <a:buSzPct val="80000"/>
              <a:buFont typeface="Wingdings" panose="05000000000000000000" pitchFamily="2" charset="2"/>
            </a:pPr>
            <a:r>
              <a:rPr lang="en-GB" altLang="zh-CN">
                <a:highlight>
                  <a:srgbClr val="FFFF00"/>
                </a:highlight>
                <a:latin typeface="Arial" panose="020B0604020202020204" pitchFamily="34" charset="0"/>
              </a:rPr>
              <a:t>All amino acids have the same general structure</a:t>
            </a:r>
            <a:r>
              <a:rPr lang="en-GB" altLang="zh-CN">
                <a:latin typeface="Arial" panose="020B0604020202020204" pitchFamily="34" charset="0"/>
              </a:rPr>
              <a:t>: the only difference between each one is the nature of the </a:t>
            </a:r>
            <a: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  <a:t>R group</a:t>
            </a:r>
            <a:r>
              <a:rPr lang="en-GB" altLang="zh-CN">
                <a:latin typeface="Arial" panose="020B0604020202020204" pitchFamily="34" charset="0"/>
              </a:rPr>
              <a:t>. The R group therefore defines an amino acid.</a:t>
            </a:r>
            <a:endParaRPr lang="en-GB" altLang="zh-CN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696778" name="文本框 1696777"/>
          <p:cNvSpPr txBox="1"/>
          <p:nvPr/>
        </p:nvSpPr>
        <p:spPr>
          <a:xfrm>
            <a:off x="625475" y="3100388"/>
            <a:ext cx="1081088" cy="8223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r"/>
            <a:r>
              <a:rPr lang="en-GB" altLang="zh-CN" b="1">
                <a:solidFill>
                  <a:srgbClr val="99CCFF"/>
                </a:solidFill>
                <a:latin typeface="Arial" panose="020B0604020202020204" pitchFamily="34" charset="0"/>
              </a:rPr>
              <a:t>amino</a:t>
            </a:r>
            <a:br>
              <a:rPr lang="en-GB" altLang="zh-CN" b="1">
                <a:solidFill>
                  <a:srgbClr val="99CCFF"/>
                </a:solidFill>
                <a:latin typeface="Arial" panose="020B0604020202020204" pitchFamily="34" charset="0"/>
              </a:rPr>
            </a:br>
            <a:r>
              <a:rPr lang="en-GB" altLang="zh-CN" b="1">
                <a:solidFill>
                  <a:srgbClr val="99CCFF"/>
                </a:solidFill>
                <a:latin typeface="Arial" panose="020B0604020202020204" pitchFamily="34" charset="0"/>
              </a:rPr>
              <a:t>group</a:t>
            </a:r>
            <a:endParaRPr lang="en-GB" altLang="zh-CN" b="1">
              <a:solidFill>
                <a:srgbClr val="99CC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696786" name="直接连接符 1696785"/>
          <p:cNvSpPr/>
          <p:nvPr/>
        </p:nvSpPr>
        <p:spPr>
          <a:xfrm flipV="1">
            <a:off x="1752600" y="3281363"/>
            <a:ext cx="903288" cy="239712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oval" w="sm" len="sm"/>
            <a:tailEnd type="triangle" w="med" len="med"/>
          </a:ln>
        </p:spPr>
      </p:sp>
      <p:sp>
        <p:nvSpPr>
          <p:cNvPr id="1696776" name="文本框 1696775"/>
          <p:cNvSpPr txBox="1"/>
          <p:nvPr/>
        </p:nvSpPr>
        <p:spPr>
          <a:xfrm>
            <a:off x="7046913" y="3108325"/>
            <a:ext cx="1744662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/>
            <a:r>
              <a:rPr lang="en-GB" altLang="zh-CN" b="1">
                <a:solidFill>
                  <a:srgbClr val="F74F4F"/>
                </a:solidFill>
                <a:latin typeface="Arial" panose="020B0604020202020204" pitchFamily="34" charset="0"/>
              </a:rPr>
              <a:t>carboxylic acid group</a:t>
            </a:r>
            <a:endParaRPr lang="en-GB" altLang="zh-CN" b="1">
              <a:solidFill>
                <a:srgbClr val="F74F4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696787" name="直接连接符 1696786"/>
          <p:cNvSpPr/>
          <p:nvPr/>
        </p:nvSpPr>
        <p:spPr>
          <a:xfrm flipH="1" flipV="1">
            <a:off x="6137275" y="3281363"/>
            <a:ext cx="903288" cy="239712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oval" w="sm" len="sm"/>
            <a:tailEnd type="triangle" w="med" len="med"/>
          </a:ln>
        </p:spPr>
      </p:sp>
      <p:sp>
        <p:nvSpPr>
          <p:cNvPr id="1696777" name="文本框 1696776"/>
          <p:cNvSpPr txBox="1"/>
          <p:nvPr/>
        </p:nvSpPr>
        <p:spPr>
          <a:xfrm>
            <a:off x="5356225" y="4324350"/>
            <a:ext cx="25749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GB" altLang="zh-CN" b="1">
                <a:solidFill>
                  <a:srgbClr val="9900FF"/>
                </a:solidFill>
                <a:latin typeface="Arial" panose="020B0604020202020204" pitchFamily="34" charset="0"/>
              </a:rPr>
              <a:t>R group</a:t>
            </a:r>
            <a:r>
              <a:rPr lang="zh-CN" altLang="en-GB" b="1">
                <a:solidFill>
                  <a:srgbClr val="9900FF"/>
                </a:solidFill>
                <a:latin typeface="Arial" panose="020B0604020202020204" pitchFamily="34" charset="0"/>
              </a:rPr>
              <a:t>侧链基团</a:t>
            </a:r>
            <a:endParaRPr lang="zh-CN" altLang="en-GB" b="1">
              <a:solidFill>
                <a:srgbClr val="9900FF"/>
              </a:solidFill>
              <a:latin typeface="Arial" panose="020B0604020202020204" pitchFamily="34" charset="0"/>
            </a:endParaRPr>
          </a:p>
        </p:txBody>
      </p:sp>
      <p:sp>
        <p:nvSpPr>
          <p:cNvPr id="1696788" name="直接连接符 1696787"/>
          <p:cNvSpPr/>
          <p:nvPr/>
        </p:nvSpPr>
        <p:spPr>
          <a:xfrm flipH="1" flipV="1">
            <a:off x="4449763" y="4313238"/>
            <a:ext cx="903287" cy="239712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oval" w="sm" len="sm"/>
            <a:tailEnd type="triangle" w="med" len="med"/>
          </a:ln>
        </p:spPr>
      </p:sp>
      <p:sp>
        <p:nvSpPr>
          <p:cNvPr id="1696789" name="文本框 1696788"/>
          <p:cNvSpPr txBox="1"/>
          <p:nvPr/>
        </p:nvSpPr>
        <p:spPr>
          <a:xfrm>
            <a:off x="563563" y="4886325"/>
            <a:ext cx="8580437" cy="1187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  <a:buClr>
                <a:srgbClr val="10BC45"/>
              </a:buClr>
              <a:buSzPct val="80000"/>
              <a:buFont typeface="Wingdings" panose="05000000000000000000" pitchFamily="2" charset="2"/>
            </a:pPr>
            <a:r>
              <a:rPr lang="en-GB" altLang="zh-CN">
                <a:latin typeface="Arial" panose="020B0604020202020204" pitchFamily="34" charset="0"/>
              </a:rPr>
              <a:t>The R group represents a side chain from the central ‘alpha’ carbon atom, and can be anything from a simple hydrogen atom to a more complex ring structure.</a:t>
            </a:r>
            <a:endParaRPr lang="en-GB" altLang="zh-CN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5374" name="图片 1696789" descr="notes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788" y="150813"/>
            <a:ext cx="442912" cy="387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96794" name="图片 1696793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5642610" y="2071370"/>
            <a:ext cx="3048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central carbon</a:t>
            </a:r>
            <a:r>
              <a:rPr lang="zh-CN" altLang="en-US"/>
              <a:t>中心碳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69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500"/>
                                        <p:tgtEl>
                                          <p:spTgt spid="1696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96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96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500"/>
                                        <p:tgtEl>
                                          <p:spTgt spid="1696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696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696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8" dur="500"/>
                                        <p:tgtEl>
                                          <p:spTgt spid="1696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696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696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96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6778" grpId="0"/>
      <p:bldP spid="1696776" grpId="0"/>
      <p:bldP spid="1696777" grpId="0"/>
      <p:bldP spid="169678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8370" name="标题 179814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The structure of triglycerides</a:t>
            </a:r>
            <a:endParaRPr lang="en-GB" altLang="zh-CN"/>
          </a:p>
        </p:txBody>
      </p:sp>
      <p:pic>
        <p:nvPicPr>
          <p:cNvPr id="58371" name="图片 1798156" descr="flash_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8372" name="图片 1798158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3" name="图片 8192" descr="ppt/media/image59.wmf"/>
          <p:cNvPicPr/>
          <p:nvPr/>
        </p:nvPicPr>
        <p:blipFill>
          <a:blip r:embed="rId3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167765"/>
            <a:ext cx="9116060" cy="43618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38950" y="1602105"/>
            <a:ext cx="1138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54032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Lipids (Fat and oil)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6715140" y="6357958"/>
            <a:ext cx="1939532" cy="365760"/>
          </a:xfrm>
        </p:spPr>
        <p:txBody>
          <a:bodyPr/>
          <a:lstStyle/>
          <a:p>
            <a:r>
              <a:rPr lang="en-GB" dirty="0"/>
              <a:t>By </a:t>
            </a:r>
            <a:r>
              <a:rPr lang="en-GB" dirty="0" err="1"/>
              <a:t>Sodini</a:t>
            </a:r>
            <a:r>
              <a:rPr lang="en-GB" dirty="0"/>
              <a:t> </a:t>
            </a:r>
            <a:r>
              <a:rPr lang="en-GB" dirty="0" err="1"/>
              <a:t>Ariyarathna</a:t>
            </a:r>
            <a:endParaRPr lang="en-GB" dirty="0"/>
          </a:p>
        </p:txBody>
      </p:sp>
      <p:sp>
        <p:nvSpPr>
          <p:cNvPr id="36868" name="AutoShape 4" descr="Image result for animal fats">
            <a:hlinkClick r:id="rId1"/>
          </p:cNvPr>
          <p:cNvSpPr>
            <a:spLocks noChangeAspect="1" noChangeArrowheads="1"/>
          </p:cNvSpPr>
          <p:nvPr/>
        </p:nvSpPr>
        <p:spPr bwMode="auto">
          <a:xfrm>
            <a:off x="92075" y="-128588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GB" sz="1800"/>
          </a:p>
        </p:txBody>
      </p:sp>
      <p:grpSp>
        <p:nvGrpSpPr>
          <p:cNvPr id="19" name="Group 18"/>
          <p:cNvGrpSpPr/>
          <p:nvPr/>
        </p:nvGrpSpPr>
        <p:grpSpPr>
          <a:xfrm>
            <a:off x="285720" y="1000108"/>
            <a:ext cx="4143404" cy="4357718"/>
            <a:chOff x="4286248" y="1000108"/>
            <a:chExt cx="4143404" cy="4357718"/>
          </a:xfrm>
        </p:grpSpPr>
        <p:grpSp>
          <p:nvGrpSpPr>
            <p:cNvPr id="14" name="Group 13"/>
            <p:cNvGrpSpPr/>
            <p:nvPr/>
          </p:nvGrpSpPr>
          <p:grpSpPr>
            <a:xfrm>
              <a:off x="4786314" y="1500174"/>
              <a:ext cx="2923839" cy="1920073"/>
              <a:chOff x="5072066" y="4500570"/>
              <a:chExt cx="2923839" cy="1920073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7143768" y="6143644"/>
                <a:ext cx="79861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660099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2"/>
                  </a:rPr>
                  <a:t>heart.org</a:t>
                </a:r>
                <a:endParaRPr lang="en-US" sz="1200" dirty="0">
                  <a:solidFill>
                    <a:srgbClr val="660099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3" name="Picture 12" descr="download.jp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2066" y="4500570"/>
                <a:ext cx="2923839" cy="1637350"/>
              </a:xfrm>
              <a:prstGeom prst="rect">
                <a:avLst/>
              </a:prstGeom>
            </p:spPr>
          </p:pic>
        </p:grpSp>
        <p:sp>
          <p:nvSpPr>
            <p:cNvPr id="16" name="Up Arrow Callout 15"/>
            <p:cNvSpPr/>
            <p:nvPr/>
          </p:nvSpPr>
          <p:spPr>
            <a:xfrm>
              <a:off x="4286248" y="3357562"/>
              <a:ext cx="4143404" cy="2000264"/>
            </a:xfrm>
            <a:prstGeom prst="upArrowCallou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altLang="en-GB" sz="2600" dirty="0">
                  <a:latin typeface="Arial" panose="020B0604020202020204" pitchFamily="34" charset="0"/>
                  <a:cs typeface="Arial" panose="020B0604020202020204" pitchFamily="34" charset="0"/>
                </a:rPr>
                <a:t>saturated</a:t>
              </a:r>
              <a:r>
                <a:rPr lang="en-GB" sz="2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GB" sz="2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sz="25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solid </a:t>
              </a:r>
              <a:r>
                <a:rPr lang="en-GB" sz="2500" dirty="0">
                  <a:latin typeface="Arial" panose="020B0604020202020204" pitchFamily="34" charset="0"/>
                  <a:cs typeface="Arial" panose="020B0604020202020204" pitchFamily="34" charset="0"/>
                </a:rPr>
                <a:t>at room temperature</a:t>
              </a:r>
              <a:endParaRPr lang="en-GB" sz="25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sz="2500" dirty="0">
                  <a:latin typeface="Arial" panose="020B0604020202020204" pitchFamily="34" charset="0"/>
                  <a:cs typeface="Arial" panose="020B0604020202020204" pitchFamily="34" charset="0"/>
                </a:rPr>
                <a:t> from animal sources</a:t>
              </a:r>
              <a:endParaRPr lang="en-GB" sz="2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57884" y="1000108"/>
              <a:ext cx="7665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dirty="0">
                  <a:solidFill>
                    <a:prstClr val="black"/>
                  </a:solidFill>
                </a:rPr>
                <a:t>Fat </a:t>
              </a:r>
              <a:endParaRPr lang="en-GB" sz="18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72000" y="1000108"/>
            <a:ext cx="4143404" cy="4357718"/>
            <a:chOff x="-142908" y="1000108"/>
            <a:chExt cx="4143404" cy="4357718"/>
          </a:xfrm>
        </p:grpSpPr>
        <p:grpSp>
          <p:nvGrpSpPr>
            <p:cNvPr id="8" name="Group 7"/>
            <p:cNvGrpSpPr/>
            <p:nvPr/>
          </p:nvGrpSpPr>
          <p:grpSpPr>
            <a:xfrm>
              <a:off x="500034" y="1500174"/>
              <a:ext cx="2859953" cy="1848635"/>
              <a:chOff x="1785918" y="4572008"/>
              <a:chExt cx="2859953" cy="1848635"/>
            </a:xfrm>
          </p:grpSpPr>
          <p:pic>
            <p:nvPicPr>
              <p:cNvPr id="36866" name="Picture 2" descr="Image result for animal fats">
                <a:hlinkClick r:id="rId4"/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1785918" y="4572008"/>
                <a:ext cx="2857500" cy="1600201"/>
              </a:xfrm>
              <a:prstGeom prst="rect">
                <a:avLst/>
              </a:prstGeom>
              <a:noFill/>
            </p:spPr>
          </p:pic>
          <p:sp>
            <p:nvSpPr>
              <p:cNvPr id="7" name="Rectangle 6"/>
              <p:cNvSpPr/>
              <p:nvPr/>
            </p:nvSpPr>
            <p:spPr>
              <a:xfrm>
                <a:off x="2928926" y="6143644"/>
                <a:ext cx="171694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660099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6"/>
                  </a:rPr>
                  <a:t>betterhealth.vic.gov.au</a:t>
                </a:r>
                <a:endParaRPr lang="en-US" sz="1200" dirty="0">
                  <a:solidFill>
                    <a:srgbClr val="660099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" name="Up Arrow Callout 14"/>
            <p:cNvSpPr/>
            <p:nvPr/>
          </p:nvSpPr>
          <p:spPr>
            <a:xfrm>
              <a:off x="-142908" y="3357562"/>
              <a:ext cx="4143404" cy="2000264"/>
            </a:xfrm>
            <a:prstGeom prst="upArrowCallout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altLang="en-GB" sz="2500" dirty="0">
                  <a:latin typeface="Arial" panose="020B0604020202020204" pitchFamily="34" charset="0"/>
                  <a:cs typeface="Arial" panose="020B0604020202020204" pitchFamily="34" charset="0"/>
                </a:rPr>
                <a:t>unstructured</a:t>
              </a:r>
              <a:r>
                <a:rPr lang="en-GB" sz="25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GB" sz="25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sz="25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liquid</a:t>
              </a:r>
              <a:r>
                <a:rPr lang="en-GB" sz="2500" dirty="0">
                  <a:latin typeface="Arial" panose="020B0604020202020204" pitchFamily="34" charset="0"/>
                  <a:cs typeface="Arial" panose="020B0604020202020204" pitchFamily="34" charset="0"/>
                </a:rPr>
                <a:t> at room temperature</a:t>
              </a:r>
              <a:endParaRPr lang="en-GB" sz="25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GB" sz="2500" dirty="0">
                  <a:latin typeface="Arial" panose="020B0604020202020204" pitchFamily="34" charset="0"/>
                  <a:cs typeface="Arial" panose="020B0604020202020204" pitchFamily="34" charset="0"/>
                </a:rPr>
                <a:t> from plant sources</a:t>
              </a:r>
              <a:endParaRPr lang="en-GB" sz="2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28728" y="1000108"/>
              <a:ext cx="6158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dirty="0">
                  <a:solidFill>
                    <a:prstClr val="black"/>
                  </a:solidFill>
                </a:rPr>
                <a:t>Oil</a:t>
              </a:r>
              <a:endParaRPr lang="en-GB" sz="1800" dirty="0"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7" name="标题 180428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Saturated and unsaturated</a:t>
            </a:r>
            <a:endParaRPr lang="en-GB" altLang="zh-CN"/>
          </a:p>
        </p:txBody>
      </p:sp>
      <p:pic>
        <p:nvPicPr>
          <p:cNvPr id="60418" name="图片 1804304" descr="flash_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0419" name="图片 1804306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7" name="图片 9216" descr="ppt/media/image63.wmf"/>
          <p:cNvPicPr/>
          <p:nvPr/>
        </p:nvPicPr>
        <p:blipFill>
          <a:blip r:embed="rId3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2466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804988" y="1057275"/>
            <a:ext cx="5534025" cy="4743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845266" name="图片 1845265" descr="adipos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5820" y="1581468"/>
            <a:ext cx="4286250" cy="3171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491" name="标题 184524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Role of lipids</a:t>
            </a:r>
            <a:endParaRPr lang="en-GB" altLang="zh-CN"/>
          </a:p>
        </p:txBody>
      </p:sp>
      <p:sp>
        <p:nvSpPr>
          <p:cNvPr id="1845253" name="文本框 1845252"/>
          <p:cNvSpPr txBox="1"/>
          <p:nvPr/>
        </p:nvSpPr>
        <p:spPr>
          <a:xfrm>
            <a:off x="563563" y="1855153"/>
            <a:ext cx="4189412" cy="1187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</a:pPr>
            <a:r>
              <a:rPr lang="en-GB" altLang="zh-CN">
                <a:latin typeface="Arial" panose="020B0604020202020204" pitchFamily="34" charset="0"/>
              </a:rPr>
              <a:t>Lipids are stored in </a:t>
            </a:r>
            <a: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  <a:t>adipose tissue</a:t>
            </a:r>
            <a:r>
              <a:rPr lang="en-GB" altLang="zh-CN">
                <a:latin typeface="Arial" panose="020B0604020202020204" pitchFamily="34" charset="0"/>
              </a:rPr>
              <a:t>, which has several important roles, including:</a:t>
            </a:r>
            <a:endParaRPr lang="en-GB" altLang="zh-CN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845256" name="文本框 1845255"/>
          <p:cNvSpPr txBox="1"/>
          <p:nvPr/>
        </p:nvSpPr>
        <p:spPr>
          <a:xfrm>
            <a:off x="563560" y="603250"/>
            <a:ext cx="8580440" cy="1187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  <a:buClr>
                <a:srgbClr val="10BC45"/>
              </a:buClr>
              <a:buSzPct val="80000"/>
              <a:buFont typeface="Wingdings" panose="05000000000000000000" pitchFamily="2" charset="2"/>
            </a:pPr>
            <a:r>
              <a:rPr lang="en-GB" altLang="zh-CN" noProof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major biological role of lipids is as an </a:t>
            </a:r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energy source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Lipids provide </a:t>
            </a:r>
            <a:r>
              <a:rPr lang="en-GB" altLang="zh-CN" noProof="1">
                <a:highlight>
                  <a:srgbClr val="FFFF00"/>
                </a:highlight>
                <a:latin typeface="Arial" panose="020B0604020202020204" pitchFamily="34" charset="0"/>
                <a:ea typeface="+mn-ea"/>
                <a:cs typeface="+mn-cs"/>
              </a:rPr>
              <a:t>more than twice</a:t>
            </a:r>
            <a:r>
              <a:rPr lang="en-GB" altLang="zh-CN" noProof="1">
                <a:latin typeface="Arial" panose="020B0604020202020204" pitchFamily="34" charset="0"/>
                <a:ea typeface="+mn-ea"/>
                <a:cs typeface="+mn-cs"/>
              </a:rPr>
              <a:t> the amount of energy as carbohydrates – about 38 kJ/g.</a:t>
            </a:r>
            <a:endParaRPr lang="en-GB" altLang="zh-CN" noProof="1">
              <a:ea typeface="Arial" panose="020B0604020202020204" pitchFamily="34" charset="0"/>
            </a:endParaRPr>
          </a:p>
        </p:txBody>
      </p:sp>
      <p:sp>
        <p:nvSpPr>
          <p:cNvPr id="1845258" name="文本框 1845257"/>
          <p:cNvSpPr txBox="1"/>
          <p:nvPr/>
        </p:nvSpPr>
        <p:spPr>
          <a:xfrm>
            <a:off x="562928" y="3107690"/>
            <a:ext cx="3986212" cy="15525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55600" indent="-355600">
              <a:spcBef>
                <a:spcPct val="20000"/>
              </a:spcBef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  <a:t>heat insulation</a:t>
            </a:r>
            <a:r>
              <a:rPr lang="en-GB" altLang="zh-CN">
                <a:latin typeface="Arial" panose="020B0604020202020204" pitchFamily="34" charset="0"/>
              </a:rPr>
              <a:t> – in mammals, adipose tissue underneath the skin helps reduce heat loss.</a:t>
            </a:r>
            <a:endParaRPr lang="en-GB" altLang="zh-CN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845259" name="文本框 1845258"/>
          <p:cNvSpPr txBox="1"/>
          <p:nvPr/>
        </p:nvSpPr>
        <p:spPr>
          <a:xfrm>
            <a:off x="563563" y="4832350"/>
            <a:ext cx="8456612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55600" indent="-355600">
              <a:spcBef>
                <a:spcPct val="20000"/>
              </a:spcBef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 b="1">
                <a:solidFill>
                  <a:srgbClr val="10BC45"/>
                </a:solidFill>
                <a:latin typeface="Arial" panose="020B0604020202020204" pitchFamily="34" charset="0"/>
              </a:rPr>
              <a:t>protection</a:t>
            </a:r>
            <a:r>
              <a:rPr lang="en-GB" altLang="zh-CN">
                <a:latin typeface="Arial" panose="020B0604020202020204" pitchFamily="34" charset="0"/>
              </a:rPr>
              <a:t> – adipose tissue around delicate organs such as the kidneys acts as a cushion against impacts.</a:t>
            </a:r>
            <a:endParaRPr lang="en-GB" altLang="zh-CN">
              <a:latin typeface="Arial" panose="020B0604020202020204" pitchFamily="34" charset="0"/>
            </a:endParaRPr>
          </a:p>
        </p:txBody>
      </p:sp>
      <p:pic>
        <p:nvPicPr>
          <p:cNvPr id="63496" name="图片 1845261" descr="notes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788" y="150813"/>
            <a:ext cx="442912" cy="387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5263" name="图片 1845262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848995" y="5732145"/>
            <a:ext cx="63557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s a metabolic source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of </a:t>
            </a:r>
            <a:r>
              <a:rPr lang="zh-CN" altLang="en-US">
                <a:highlight>
                  <a:srgbClr val="FFFF00"/>
                </a:highlight>
                <a:sym typeface="+mn-ea"/>
              </a:rPr>
              <a:t>water</a:t>
            </a:r>
            <a:endParaRPr lang="zh-CN" altLang="en-US">
              <a:highlight>
                <a:srgbClr val="FFFF00"/>
              </a:highligh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45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45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45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45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5253" grpId="0"/>
      <p:bldP spid="1845258" grpId="0"/>
      <p:bldP spid="184525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7" name="标题 172339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The structure of phospholipids</a:t>
            </a:r>
            <a:endParaRPr lang="en-GB" altLang="zh-CN"/>
          </a:p>
        </p:txBody>
      </p:sp>
      <p:pic>
        <p:nvPicPr>
          <p:cNvPr id="65538" name="图片 1723416" descr="flash_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39" name="图片 1723417" descr="notes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888" y="150813"/>
            <a:ext cx="442912" cy="387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40" name="图片 1723418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1" name="图片 10240" descr="ppt/media/image66.wmf"/>
          <p:cNvPicPr/>
          <p:nvPr/>
        </p:nvPicPr>
        <p:blipFill>
          <a:blip r:embed="rId4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sp>
        <p:nvSpPr>
          <p:cNvPr id="67586" name="内容占位符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 anchorCtr="0"/>
          <a:p>
            <a:endParaRPr lang="zh-CN" altLang="en-US"/>
          </a:p>
        </p:txBody>
      </p:sp>
      <p:pic>
        <p:nvPicPr>
          <p:cNvPr id="67587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2190750" y="434975"/>
            <a:ext cx="4762500" cy="5988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09" name="标题 180838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Emulsion test for lipids</a:t>
            </a:r>
            <a:endParaRPr lang="en-GB" altLang="zh-CN"/>
          </a:p>
        </p:txBody>
      </p:sp>
      <p:pic>
        <p:nvPicPr>
          <p:cNvPr id="68610" name="图片 1808393" descr="flash_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11" name="图片 1808395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12" name="图片 1808398" descr="exp_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0" y="150813"/>
            <a:ext cx="611188" cy="3889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5" name="图片 11264" descr="ppt/media/image68.wmf"/>
          <p:cNvPicPr/>
          <p:nvPr/>
        </p:nvPicPr>
        <p:blipFill>
          <a:blip r:embed="rId4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0658" name="标题 184115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Components of lipids</a:t>
            </a:r>
            <a:endParaRPr lang="en-GB" altLang="zh-CN"/>
          </a:p>
        </p:txBody>
      </p:sp>
      <p:pic>
        <p:nvPicPr>
          <p:cNvPr id="70659" name="图片 1841156" descr="flash_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0660" name="图片 1841158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89" name="图片 12288" descr="ppt/media/image69.wmf"/>
          <p:cNvPicPr/>
          <p:nvPr/>
        </p:nvPicPr>
        <p:blipFill>
          <a:blip r:embed="rId3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标题 169881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The 20 naturally-occurring amino acids</a:t>
            </a:r>
            <a:endParaRPr lang="en-GB" altLang="zh-CN"/>
          </a:p>
        </p:txBody>
      </p:sp>
      <p:pic>
        <p:nvPicPr>
          <p:cNvPr id="17410" name="图片 1698827" descr="flash_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1" name="图片 1698829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" name="图片 1024" descr="ppt/media/image15.wmf"/>
          <p:cNvPicPr/>
          <p:nvPr/>
        </p:nvPicPr>
        <p:blipFill>
          <a:blip r:embed="rId3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3" name="标题 177152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Glossary</a:t>
            </a:r>
            <a:endParaRPr lang="en-GB" altLang="zh-CN"/>
          </a:p>
        </p:txBody>
      </p:sp>
      <p:pic>
        <p:nvPicPr>
          <p:cNvPr id="74754" name="图片 1771530" descr="flash_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4755" name="图片 1771535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3" name="图片 13312" descr="ppt/media/image70.wmf"/>
          <p:cNvPicPr/>
          <p:nvPr/>
        </p:nvPicPr>
        <p:blipFill>
          <a:blip r:embed="rId3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1" name="标题 184729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What’s the keyword?</a:t>
            </a:r>
            <a:endParaRPr lang="en-GB" altLang="zh-CN"/>
          </a:p>
        </p:txBody>
      </p:sp>
      <p:pic>
        <p:nvPicPr>
          <p:cNvPr id="76802" name="图片 1847302" descr="flash_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3" name="图片 1847306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7" name="图片 14336" descr="ppt/media/image71.wmf"/>
          <p:cNvPicPr/>
          <p:nvPr/>
        </p:nvPicPr>
        <p:blipFill>
          <a:blip r:embed="rId3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8850" name="标题 178790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Mystery substance</a:t>
            </a:r>
            <a:endParaRPr lang="en-GB" altLang="zh-CN"/>
          </a:p>
        </p:txBody>
      </p:sp>
      <p:pic>
        <p:nvPicPr>
          <p:cNvPr id="78851" name="图片 1787911" descr="flash_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8852" name="图片 1787912" descr="notes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888" y="150813"/>
            <a:ext cx="442912" cy="387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8853" name="图片 1787913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1" name="图片 15360" descr="ppt/media/image72.wmf"/>
          <p:cNvPicPr/>
          <p:nvPr/>
        </p:nvPicPr>
        <p:blipFill>
          <a:blip r:embed="rId4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0898" name="标题 184934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Multiple-choice quiz</a:t>
            </a:r>
            <a:endParaRPr lang="en-GB" altLang="zh-CN"/>
          </a:p>
        </p:txBody>
      </p:sp>
      <p:pic>
        <p:nvPicPr>
          <p:cNvPr id="80899" name="图片 1849347" descr="flash_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5" name="图片 16384" descr="ppt/media/image73.wmf"/>
          <p:cNvPicPr/>
          <p:nvPr/>
        </p:nvPicPr>
        <p:blipFill>
          <a:blip r:embed="rId2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3230" y="603250"/>
            <a:ext cx="8256270" cy="4824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20790" y="3749040"/>
            <a:ext cx="1161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标题 179097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Peptide bonds and dipeptides</a:t>
            </a:r>
            <a:endParaRPr lang="en-GB" altLang="zh-CN"/>
          </a:p>
        </p:txBody>
      </p:sp>
      <p:pic>
        <p:nvPicPr>
          <p:cNvPr id="19458" name="图片 1790987" descr="flash_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59" name="图片 1790988" descr="notes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888" y="150813"/>
            <a:ext cx="442912" cy="387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0" name="图片 1790989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9" name="图片 2048" descr="ppt/media/image17.wmf"/>
          <p:cNvPicPr/>
          <p:nvPr/>
        </p:nvPicPr>
        <p:blipFill>
          <a:blip r:embed="rId4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0965" y="869315"/>
            <a:ext cx="8942705" cy="43294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70170" y="4118610"/>
            <a:ext cx="3048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5475" y="853440"/>
            <a:ext cx="7645400" cy="50095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00645" y="4558030"/>
            <a:ext cx="3048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COMMONDATA" val="eyJoZGlkIjoiZThmNjAzMWJlZjFkMmQwODUwMTJkYzE2ODFiYmFmYTcifQ=="/>
  <p:tag name="KSO_WPP_MARK_KEY" val="ec7de7b2-6e58-4c2a-a5c4-f048ecf007ae"/>
</p:tagLst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Custom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ustom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Custom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7082</Words>
  <Application>WPS 演示</Application>
  <PresentationFormat>On-screen Show</PresentationFormat>
  <Paragraphs>232</Paragraphs>
  <Slides>54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54</vt:i4>
      </vt:variant>
    </vt:vector>
  </HeadingPairs>
  <TitlesOfParts>
    <vt:vector size="69" baseType="lpstr">
      <vt:lpstr>Arial</vt:lpstr>
      <vt:lpstr>宋体</vt:lpstr>
      <vt:lpstr>Wingdings</vt:lpstr>
      <vt:lpstr>Wingdings</vt:lpstr>
      <vt:lpstr>Wingdings 2</vt:lpstr>
      <vt:lpstr>微软雅黑</vt:lpstr>
      <vt:lpstr>Arial Unicode MS</vt:lpstr>
      <vt:lpstr>Calibri</vt:lpstr>
      <vt:lpstr>Century Schoolbook</vt:lpstr>
      <vt:lpstr>Default Design</vt:lpstr>
      <vt:lpstr>3_Custom Design</vt:lpstr>
      <vt:lpstr>2_Custom Design</vt:lpstr>
      <vt:lpstr>1_Custom Design</vt:lpstr>
      <vt:lpstr>4_Custom Design</vt:lpstr>
      <vt:lpstr>Oriel</vt:lpstr>
      <vt:lpstr>PowerPoint 演示文稿</vt:lpstr>
      <vt:lpstr>PowerPoint 演示文稿</vt:lpstr>
      <vt:lpstr>Introducing proteins</vt:lpstr>
      <vt:lpstr>The general structure of amino acids</vt:lpstr>
      <vt:lpstr>The 20 naturally-occurring amino acids</vt:lpstr>
      <vt:lpstr>PowerPoint 演示文稿</vt:lpstr>
      <vt:lpstr>Peptide bonds and dipeptides</vt:lpstr>
      <vt:lpstr>PowerPoint 演示文稿</vt:lpstr>
      <vt:lpstr>PowerPoint 演示文稿</vt:lpstr>
      <vt:lpstr>Peptides</vt:lpstr>
      <vt:lpstr>Polypeptides</vt:lpstr>
      <vt:lpstr>The structure of proteins</vt:lpstr>
      <vt:lpstr>secondary structure</vt:lpstr>
      <vt:lpstr>α-helix</vt:lpstr>
      <vt:lpstr>β-pleated sheet</vt:lpstr>
      <vt:lpstr>tertiary structure：Bonds in proteins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Protein structure</vt:lpstr>
      <vt:lpstr>PowerPoint 演示文稿</vt:lpstr>
      <vt:lpstr>PowerPoint 演示文稿</vt:lpstr>
      <vt:lpstr>Fibrous proteins纤维状蛋白</vt:lpstr>
      <vt:lpstr>Collagen: a fibrous protein p19 </vt:lpstr>
      <vt:lpstr>PowerPoint 演示文稿</vt:lpstr>
      <vt:lpstr>PowerPoint 演示文稿</vt:lpstr>
      <vt:lpstr>Globular proteins</vt:lpstr>
      <vt:lpstr>Haemoglobin: a globular protein </vt:lpstr>
      <vt:lpstr>PowerPoint 演示文稿</vt:lpstr>
      <vt:lpstr>conjugated protein结合蛋白</vt:lpstr>
      <vt:lpstr>Denaturing proteins denaturation失活</vt:lpstr>
      <vt:lpstr>Biuret test for proteins</vt:lpstr>
      <vt:lpstr>Proteins: true or false?</vt:lpstr>
      <vt:lpstr>PowerPoint 演示文稿</vt:lpstr>
      <vt:lpstr>Introduction to lipids</vt:lpstr>
      <vt:lpstr>PowerPoint 演示文稿</vt:lpstr>
      <vt:lpstr>The structure of triglycerides</vt:lpstr>
      <vt:lpstr>PowerPoint 演示文稿</vt:lpstr>
      <vt:lpstr>Lipids (Fat and oil)</vt:lpstr>
      <vt:lpstr>Saturated and unsaturated</vt:lpstr>
      <vt:lpstr>PowerPoint 演示文稿</vt:lpstr>
      <vt:lpstr>Role of lipids</vt:lpstr>
      <vt:lpstr>The structure of phospholipids</vt:lpstr>
      <vt:lpstr>PowerPoint 演示文稿</vt:lpstr>
      <vt:lpstr>Emulsion test for lipids</vt:lpstr>
      <vt:lpstr>Components of lipids</vt:lpstr>
      <vt:lpstr>PowerPoint 演示文稿</vt:lpstr>
      <vt:lpstr>Glossary</vt:lpstr>
      <vt:lpstr>What’s the keyword?</vt:lpstr>
      <vt:lpstr>Mystery substance</vt:lpstr>
      <vt:lpstr>Multiple-choice quiz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Biological Molecules: Proteins and Lipids</dc:title>
  <dc:creator>Boardworks Ltd</dc:creator>
  <dc:subject>AS Biology</dc:subject>
  <cp:lastModifiedBy>predator</cp:lastModifiedBy>
  <cp:revision>806</cp:revision>
  <dcterms:created xsi:type="dcterms:W3CDTF">2003-09-13T07:39:00Z</dcterms:created>
  <dcterms:modified xsi:type="dcterms:W3CDTF">2023-11-20T00:30:42Z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AA2D2CA40E3B459A9F5D93113E489E2A_13</vt:lpwstr>
  </property>
  <property fmtid="{D5CDD505-2E9C-101B-9397-08002B2CF9AE}" pid="3" name="KSOProductBuildVer">
    <vt:lpwstr>2052-12.1.0.15374</vt:lpwstr>
  </property>
</Properties>
</file>